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359" r:id="rId3"/>
    <p:sldId id="310" r:id="rId4"/>
    <p:sldId id="326" r:id="rId5"/>
    <p:sldId id="332" r:id="rId6"/>
    <p:sldId id="311" r:id="rId7"/>
    <p:sldId id="329" r:id="rId8"/>
    <p:sldId id="333" r:id="rId9"/>
    <p:sldId id="330" r:id="rId10"/>
    <p:sldId id="331" r:id="rId11"/>
    <p:sldId id="324" r:id="rId12"/>
    <p:sldId id="325" r:id="rId13"/>
    <p:sldId id="320" r:id="rId14"/>
    <p:sldId id="335" r:id="rId15"/>
    <p:sldId id="336" r:id="rId16"/>
    <p:sldId id="312" r:id="rId17"/>
    <p:sldId id="337" r:id="rId18"/>
    <p:sldId id="338" r:id="rId19"/>
    <p:sldId id="313" r:id="rId20"/>
    <p:sldId id="341" r:id="rId21"/>
    <p:sldId id="339" r:id="rId22"/>
    <p:sldId id="340" r:id="rId23"/>
    <p:sldId id="342" r:id="rId24"/>
    <p:sldId id="314" r:id="rId25"/>
    <p:sldId id="350" r:id="rId26"/>
    <p:sldId id="315" r:id="rId27"/>
    <p:sldId id="357" r:id="rId28"/>
    <p:sldId id="345" r:id="rId29"/>
    <p:sldId id="346" r:id="rId30"/>
    <p:sldId id="347" r:id="rId31"/>
    <p:sldId id="348" r:id="rId32"/>
    <p:sldId id="349" r:id="rId33"/>
    <p:sldId id="351" r:id="rId34"/>
    <p:sldId id="360" r:id="rId35"/>
    <p:sldId id="361" r:id="rId36"/>
    <p:sldId id="355" r:id="rId37"/>
    <p:sldId id="317" r:id="rId38"/>
    <p:sldId id="356" r:id="rId39"/>
    <p:sldId id="352" r:id="rId40"/>
    <p:sldId id="362" r:id="rId41"/>
    <p:sldId id="353" r:id="rId42"/>
    <p:sldId id="327" r:id="rId43"/>
    <p:sldId id="354" r:id="rId4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lvl5pPr>
    <a:lvl6pPr marL="0" marR="0" indent="22860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lvl6pPr>
    <a:lvl7pPr marL="0" marR="0" indent="2743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lvl7pPr>
    <a:lvl8pPr marL="0" marR="0" indent="3200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lvl8pPr>
    <a:lvl9pPr marL="0" marR="0" indent="3657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ura McLaughlin" initials="MM" lastIdx="1" clrIdx="0">
    <p:extLst>
      <p:ext uri="{19B8F6BF-5375-455C-9EA6-DF929625EA0E}">
        <p15:presenceInfo xmlns:p15="http://schemas.microsoft.com/office/powerpoint/2012/main" userId="S::mamclaughlin@mail.wvu.edu::ef747e12-0e9a-42c2-b5f8-70459e3da0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chemeClr val="accent2"/>
        </a:fontRef>
        <a:schemeClr val="accent2"/>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rgbClr val="FFDDCA"/>
          </a:solidFill>
        </a:fill>
      </a:tcStyle>
    </a:wholeTbl>
    <a:band2H>
      <a:tcTxStyle/>
      <a:tcStyle>
        <a:tcBdr/>
        <a:fill>
          <a:solidFill>
            <a:srgbClr val="FFEFE6"/>
          </a:solidFill>
        </a:fill>
      </a:tcStyle>
    </a:band2H>
    <a:firstCol>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1"/>
          </a:solidFill>
        </a:fill>
      </a:tcStyle>
    </a:firstCol>
    <a:lastRow>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381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1"/>
          </a:solidFill>
        </a:fill>
      </a:tcStyle>
    </a:lastRow>
    <a:firstRow>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381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1"/>
          </a:solidFill>
        </a:fill>
      </a:tcStyle>
    </a:firstRow>
  </a:tblStyle>
  <a:tblStyle styleId="{C7B018BB-80A7-4F77-B60F-C8B233D01FF8}" styleName="">
    <a:tblBg/>
    <a:wholeTbl>
      <a:tcTxStyle b="off" i="off">
        <a:fontRef idx="major">
          <a:schemeClr val="accent2"/>
        </a:fontRef>
        <a:schemeClr val="accent2"/>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rgbClr val="E2ECFF"/>
          </a:solidFill>
        </a:fill>
      </a:tcStyle>
    </a:wholeTbl>
    <a:band2H>
      <a:tcTxStyle/>
      <a:tcStyle>
        <a:tcBdr/>
        <a:fill>
          <a:solidFill>
            <a:srgbClr val="F1F5FF"/>
          </a:solidFill>
        </a:fill>
      </a:tcStyle>
    </a:band2H>
    <a:firstCol>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3"/>
          </a:solidFill>
        </a:fill>
      </a:tcStyle>
    </a:firstCol>
    <a:lastRow>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381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3"/>
          </a:solidFill>
        </a:fill>
      </a:tcStyle>
    </a:lastRow>
    <a:firstRow>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381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3"/>
          </a:solidFill>
        </a:fill>
      </a:tcStyle>
    </a:firstRow>
  </a:tblStyle>
  <a:tblStyle styleId="{EEE7283C-3CF3-47DC-8721-378D4A62B228}" styleName="">
    <a:tblBg/>
    <a:wholeTbl>
      <a:tcTxStyle b="off" i="off">
        <a:fontRef idx="major">
          <a:schemeClr val="accent2"/>
        </a:fontRef>
        <a:schemeClr val="accent2"/>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rgbClr val="CACCCA"/>
          </a:solidFill>
        </a:fill>
      </a:tcStyle>
    </a:wholeTbl>
    <a:band2H>
      <a:tcTxStyle/>
      <a:tcStyle>
        <a:tcBdr/>
        <a:fill>
          <a:solidFill>
            <a:srgbClr val="E6E7E6"/>
          </a:solidFill>
        </a:fill>
      </a:tcStyle>
    </a:band2H>
    <a:firstCol>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6"/>
          </a:solidFill>
        </a:fill>
      </a:tcStyle>
    </a:firstCol>
    <a:lastRow>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381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6"/>
          </a:solidFill>
        </a:fill>
      </a:tcStyle>
    </a:lastRow>
    <a:firstRow>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381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6"/>
          </a:solidFill>
        </a:fill>
      </a:tcStyle>
    </a:firstRow>
  </a:tblStyle>
  <a:tblStyle styleId="{CF821DB8-F4EB-4A41-A1BA-3FCAFE7338EE}" styleName="">
    <a:tblBg/>
    <a:wholeTbl>
      <a:tcTxStyle b="off" i="off">
        <a:fontRef idx="major">
          <a:schemeClr val="accent2"/>
        </a:fontRef>
        <a:schemeClr val="accent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6"/>
          </a:solidFill>
        </a:fill>
      </a:tcStyle>
    </a:wholeTbl>
    <a:band2H>
      <a:tcTxStyle/>
      <a:tcStyle>
        <a:tcBdr/>
        <a:fill>
          <a:solidFill>
            <a:srgbClr val="0099FF"/>
          </a:solidFill>
        </a:fill>
      </a:tcStyle>
    </a:band2H>
    <a:firstCol>
      <a:tcTxStyle b="on" i="off">
        <a:fontRef idx="major">
          <a:srgbClr val="0099FF"/>
        </a:fontRef>
        <a:srgbClr val="0099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chemeClr val="accent2"/>
        </a:fontRef>
        <a:schemeClr val="accent2"/>
      </a:tcTxStyle>
      <a:tcStyle>
        <a:tcBdr>
          <a:left>
            <a:ln w="12700" cap="flat">
              <a:noFill/>
              <a:miter lim="400000"/>
            </a:ln>
          </a:left>
          <a:right>
            <a:ln w="12700" cap="flat">
              <a:noFill/>
              <a:miter lim="400000"/>
            </a:ln>
          </a:right>
          <a:top>
            <a:ln w="508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rgbClr val="0099FF"/>
          </a:solidFill>
        </a:fill>
      </a:tcStyle>
    </a:lastRow>
    <a:firstRow>
      <a:tcTxStyle b="on" i="off">
        <a:fontRef idx="major">
          <a:srgbClr val="0099FF"/>
        </a:fontRef>
        <a:srgbClr val="0099FF"/>
      </a:tcTxStyle>
      <a:tcStyle>
        <a:tcBdr>
          <a:left>
            <a:ln w="12700" cap="flat">
              <a:noFill/>
              <a:miter lim="400000"/>
            </a:ln>
          </a:left>
          <a:right>
            <a:ln w="12700" cap="flat">
              <a:noFill/>
              <a:miter lim="400000"/>
            </a:ln>
          </a:right>
          <a:top>
            <a:ln w="254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chemeClr val="accent2"/>
        </a:fontRef>
        <a:schemeClr val="accent2"/>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rgbClr val="CACCCA"/>
          </a:solidFill>
        </a:fill>
      </a:tcStyle>
    </a:wholeTbl>
    <a:band2H>
      <a:tcTxStyle/>
      <a:tcStyle>
        <a:tcBdr/>
        <a:fill>
          <a:solidFill>
            <a:srgbClr val="E6E7E6"/>
          </a:solidFill>
        </a:fill>
      </a:tcStyle>
    </a:band2H>
    <a:firstCol>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2"/>
          </a:solidFill>
        </a:fill>
      </a:tcStyle>
    </a:firstCol>
    <a:lastRow>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38100" cap="flat">
              <a:solidFill>
                <a:srgbClr val="0099FF"/>
              </a:solidFill>
              <a:prstDash val="solid"/>
              <a:round/>
            </a:ln>
          </a:top>
          <a:bottom>
            <a:ln w="127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2"/>
          </a:solidFill>
        </a:fill>
      </a:tcStyle>
    </a:lastRow>
    <a:firstRow>
      <a:tcTxStyle b="on" i="off">
        <a:fontRef idx="major">
          <a:srgbClr val="0099FF"/>
        </a:fontRef>
        <a:srgbClr val="0099FF"/>
      </a:tcTxStyle>
      <a:tcStyle>
        <a:tcBdr>
          <a:left>
            <a:ln w="12700" cap="flat">
              <a:solidFill>
                <a:srgbClr val="0099FF"/>
              </a:solidFill>
              <a:prstDash val="solid"/>
              <a:round/>
            </a:ln>
          </a:left>
          <a:right>
            <a:ln w="12700" cap="flat">
              <a:solidFill>
                <a:srgbClr val="0099FF"/>
              </a:solidFill>
              <a:prstDash val="solid"/>
              <a:round/>
            </a:ln>
          </a:right>
          <a:top>
            <a:ln w="12700" cap="flat">
              <a:solidFill>
                <a:srgbClr val="0099FF"/>
              </a:solidFill>
              <a:prstDash val="solid"/>
              <a:round/>
            </a:ln>
          </a:top>
          <a:bottom>
            <a:ln w="38100" cap="flat">
              <a:solidFill>
                <a:srgbClr val="0099FF"/>
              </a:solidFill>
              <a:prstDash val="solid"/>
              <a:round/>
            </a:ln>
          </a:bottom>
          <a:insideH>
            <a:ln w="12700" cap="flat">
              <a:solidFill>
                <a:srgbClr val="0099FF"/>
              </a:solidFill>
              <a:prstDash val="solid"/>
              <a:round/>
            </a:ln>
          </a:insideH>
          <a:insideV>
            <a:ln w="12700" cap="flat">
              <a:solidFill>
                <a:srgbClr val="0099FF"/>
              </a:solidFill>
              <a:prstDash val="solid"/>
              <a:round/>
            </a:ln>
          </a:insideV>
        </a:tcBdr>
        <a:fill>
          <a:solidFill>
            <a:schemeClr val="accent2"/>
          </a:solidFill>
        </a:fill>
      </a:tcStyle>
    </a:firstRow>
  </a:tblStyle>
  <a:tblStyle styleId="{2708684C-4D16-4618-839F-0558EEFCDFE6}" styleName="">
    <a:tblBg/>
    <a:wholeTbl>
      <a:tcTxStyle b="off"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wholeTbl>
    <a:band2H>
      <a:tcTxStyle/>
      <a:tcStyle>
        <a:tcBdr/>
        <a:fill>
          <a:solidFill>
            <a:srgbClr val="FFFFFF"/>
          </a:solidFill>
        </a:fill>
      </a:tcStyle>
    </a:band2H>
    <a:firstCol>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2">
              <a:alpha val="20000"/>
            </a:schemeClr>
          </a:solidFill>
        </a:fill>
      </a:tcStyle>
    </a:firstCol>
    <a:lastRow>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508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lastRow>
    <a:firstRow>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254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739"/>
    <p:restoredTop sz="86364"/>
  </p:normalViewPr>
  <p:slideViewPr>
    <p:cSldViewPr snapToGrid="0" snapToObjects="1">
      <p:cViewPr varScale="1">
        <p:scale>
          <a:sx n="83" d="100"/>
          <a:sy n="83" d="100"/>
        </p:scale>
        <p:origin x="192" y="936"/>
      </p:cViewPr>
      <p:guideLst/>
    </p:cSldViewPr>
  </p:slideViewPr>
  <p:outlineViewPr>
    <p:cViewPr>
      <p:scale>
        <a:sx n="33" d="100"/>
        <a:sy n="33" d="100"/>
      </p:scale>
      <p:origin x="0" y="-888"/>
    </p:cViewPr>
    <p:sldLst>
      <p:sld r:id="rId1" collapse="1"/>
      <p:sld r:id="rId2" collapse="1"/>
    </p:sldLst>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0" d="100"/>
          <a:sy n="100" d="100"/>
        </p:scale>
        <p:origin x="239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3T07:43:15.278"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13T07:43:15.278"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381000" y="685800"/>
            <a:ext cx="6096000" cy="3429000"/>
          </a:xfrm>
          <a:prstGeom prst="rect">
            <a:avLst/>
          </a:prstGeom>
        </p:spPr>
        <p:txBody>
          <a:bodyPr/>
          <a:lstStyle/>
          <a:p>
            <a:endParaRPr/>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Times New Roman"/>
      </a:defRPr>
    </a:lvl1pPr>
    <a:lvl2pPr indent="228600" latinLnBrk="0">
      <a:spcBef>
        <a:spcPts val="400"/>
      </a:spcBef>
      <a:defRPr sz="1200">
        <a:latin typeface="+mj-lt"/>
        <a:ea typeface="+mj-ea"/>
        <a:cs typeface="+mj-cs"/>
        <a:sym typeface="Times New Roman"/>
      </a:defRPr>
    </a:lvl2pPr>
    <a:lvl3pPr indent="457200" latinLnBrk="0">
      <a:spcBef>
        <a:spcPts val="400"/>
      </a:spcBef>
      <a:defRPr sz="1200">
        <a:latin typeface="+mj-lt"/>
        <a:ea typeface="+mj-ea"/>
        <a:cs typeface="+mj-cs"/>
        <a:sym typeface="Times New Roman"/>
      </a:defRPr>
    </a:lvl3pPr>
    <a:lvl4pPr indent="685800" latinLnBrk="0">
      <a:spcBef>
        <a:spcPts val="400"/>
      </a:spcBef>
      <a:defRPr sz="1200">
        <a:latin typeface="+mj-lt"/>
        <a:ea typeface="+mj-ea"/>
        <a:cs typeface="+mj-cs"/>
        <a:sym typeface="Times New Roman"/>
      </a:defRPr>
    </a:lvl4pPr>
    <a:lvl5pPr indent="914400" latinLnBrk="0">
      <a:spcBef>
        <a:spcPts val="400"/>
      </a:spcBef>
      <a:defRPr sz="1200">
        <a:latin typeface="+mj-lt"/>
        <a:ea typeface="+mj-ea"/>
        <a:cs typeface="+mj-cs"/>
        <a:sym typeface="Times New Roman"/>
      </a:defRPr>
    </a:lvl5pPr>
    <a:lvl6pPr indent="1143000" latinLnBrk="0">
      <a:spcBef>
        <a:spcPts val="400"/>
      </a:spcBef>
      <a:defRPr sz="1200">
        <a:latin typeface="+mj-lt"/>
        <a:ea typeface="+mj-ea"/>
        <a:cs typeface="+mj-cs"/>
        <a:sym typeface="Times New Roman"/>
      </a:defRPr>
    </a:lvl6pPr>
    <a:lvl7pPr indent="1371600" latinLnBrk="0">
      <a:spcBef>
        <a:spcPts val="400"/>
      </a:spcBef>
      <a:defRPr sz="1200">
        <a:latin typeface="+mj-lt"/>
        <a:ea typeface="+mj-ea"/>
        <a:cs typeface="+mj-cs"/>
        <a:sym typeface="Times New Roman"/>
      </a:defRPr>
    </a:lvl7pPr>
    <a:lvl8pPr indent="1600200" latinLnBrk="0">
      <a:spcBef>
        <a:spcPts val="400"/>
      </a:spcBef>
      <a:defRPr sz="1200">
        <a:latin typeface="+mj-lt"/>
        <a:ea typeface="+mj-ea"/>
        <a:cs typeface="+mj-cs"/>
        <a:sym typeface="Times New Roman"/>
      </a:defRPr>
    </a:lvl8pPr>
    <a:lvl9pPr indent="1828800"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xfrm>
            <a:off x="381000" y="685800"/>
            <a:ext cx="6096000" cy="3429000"/>
          </a:xfrm>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0619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Radio positions are initially very poor – maybe 10s of arcminutes. Lots of stars! Good positions allow searches for </a:t>
            </a:r>
            <a:r>
              <a:rPr lang="en-US" dirty="0" err="1"/>
              <a:t>compainion</a:t>
            </a:r>
            <a:r>
              <a:rPr lang="en-US" dirty="0"/>
              <a:t>. </a:t>
            </a:r>
            <a:r>
              <a:rPr lang="en-US" dirty="0" err="1"/>
              <a:t>Lightcurve</a:t>
            </a:r>
            <a:r>
              <a:rPr lang="en-US" dirty="0"/>
              <a:t> modeling! Pulsar irradiating companion!</a:t>
            </a:r>
          </a:p>
        </p:txBody>
      </p:sp>
    </p:spTree>
    <p:extLst>
      <p:ext uri="{BB962C8B-B14F-4D97-AF65-F5344CB8AC3E}">
        <p14:creationId xmlns:p14="http://schemas.microsoft.com/office/powerpoint/2010/main" val="3174044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modes are a type of oscillation that heat the neutron star. Open triangles are LMXB.</a:t>
            </a:r>
          </a:p>
        </p:txBody>
      </p:sp>
    </p:spTree>
    <p:extLst>
      <p:ext uri="{BB962C8B-B14F-4D97-AF65-F5344CB8AC3E}">
        <p14:creationId xmlns:p14="http://schemas.microsoft.com/office/powerpoint/2010/main" val="562090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Parallaxes in mas – these in mas/year.</a:t>
            </a:r>
          </a:p>
        </p:txBody>
      </p:sp>
    </p:spTree>
    <p:extLst>
      <p:ext uri="{BB962C8B-B14F-4D97-AF65-F5344CB8AC3E}">
        <p14:creationId xmlns:p14="http://schemas.microsoft.com/office/powerpoint/2010/main" val="2034874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Paths</a:t>
            </a:r>
            <a:r>
              <a:rPr lang="en-US" baseline="0" dirty="0"/>
              <a:t> over past 5 million years! Distances necessary! More massive </a:t>
            </a:r>
            <a:endParaRPr lang="en-US" dirty="0"/>
          </a:p>
        </p:txBody>
      </p:sp>
    </p:spTree>
    <p:extLst>
      <p:ext uri="{BB962C8B-B14F-4D97-AF65-F5344CB8AC3E}">
        <p14:creationId xmlns:p14="http://schemas.microsoft.com/office/powerpoint/2010/main" val="2130594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higher! Really important!</a:t>
            </a:r>
          </a:p>
        </p:txBody>
      </p:sp>
    </p:spTree>
    <p:extLst>
      <p:ext uri="{BB962C8B-B14F-4D97-AF65-F5344CB8AC3E}">
        <p14:creationId xmlns:p14="http://schemas.microsoft.com/office/powerpoint/2010/main" val="33147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3823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Magnetic field. Assumes an orthogonal rotator.</a:t>
            </a:r>
          </a:p>
        </p:txBody>
      </p:sp>
    </p:spTree>
    <p:extLst>
      <p:ext uri="{BB962C8B-B14F-4D97-AF65-F5344CB8AC3E}">
        <p14:creationId xmlns:p14="http://schemas.microsoft.com/office/powerpoint/2010/main" val="2614933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Material would start getting ripped off the surface by centrifugal forces! Spin-up? Gravitational damping? Want to understand! Let’s continue on our tour.</a:t>
            </a:r>
          </a:p>
        </p:txBody>
      </p:sp>
    </p:spTree>
    <p:extLst>
      <p:ext uri="{BB962C8B-B14F-4D97-AF65-F5344CB8AC3E}">
        <p14:creationId xmlns:p14="http://schemas.microsoft.com/office/powerpoint/2010/main" val="2184126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773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xfrm>
            <a:off x="381000" y="685800"/>
            <a:ext cx="6096000" cy="3429000"/>
          </a:xfrm>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26821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648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2150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0910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0122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Material</a:t>
            </a:r>
            <a:r>
              <a:rPr lang="en-US" baseline="0" dirty="0"/>
              <a:t> ejected from the companion during H shell burning. Dynamical interactions with the disk.</a:t>
            </a:r>
            <a:endParaRPr lang="en-US" dirty="0"/>
          </a:p>
        </p:txBody>
      </p:sp>
    </p:spTree>
    <p:extLst>
      <p:ext uri="{BB962C8B-B14F-4D97-AF65-F5344CB8AC3E}">
        <p14:creationId xmlns:p14="http://schemas.microsoft.com/office/powerpoint/2010/main" val="2849770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Material</a:t>
            </a:r>
            <a:r>
              <a:rPr lang="en-US" baseline="0" dirty="0"/>
              <a:t> ejected from the companion during H shell burning. Dynamical interactions with the disk.</a:t>
            </a:r>
            <a:endParaRPr lang="en-US" dirty="0"/>
          </a:p>
        </p:txBody>
      </p:sp>
    </p:spTree>
    <p:extLst>
      <p:ext uri="{BB962C8B-B14F-4D97-AF65-F5344CB8AC3E}">
        <p14:creationId xmlns:p14="http://schemas.microsoft.com/office/powerpoint/2010/main" val="817287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4617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5166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 degrees aligned with earth</a:t>
            </a:r>
          </a:p>
        </p:txBody>
      </p:sp>
    </p:spTree>
    <p:extLst>
      <p:ext uri="{BB962C8B-B14F-4D97-AF65-F5344CB8AC3E}">
        <p14:creationId xmlns:p14="http://schemas.microsoft.com/office/powerpoint/2010/main" val="1269694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60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Pulsars, some going back 20 years, lots of different </a:t>
            </a:r>
            <a:r>
              <a:rPr lang="en-US" dirty="0" err="1"/>
              <a:t>telecopes</a:t>
            </a:r>
            <a:r>
              <a:rPr lang="en-US" dirty="0"/>
              <a:t>.</a:t>
            </a:r>
          </a:p>
        </p:txBody>
      </p:sp>
    </p:spTree>
    <p:extLst>
      <p:ext uri="{BB962C8B-B14F-4D97-AF65-F5344CB8AC3E}">
        <p14:creationId xmlns:p14="http://schemas.microsoft.com/office/powerpoint/2010/main" val="3991609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range and shape!</a:t>
            </a:r>
          </a:p>
        </p:txBody>
      </p:sp>
    </p:spTree>
    <p:extLst>
      <p:ext uri="{BB962C8B-B14F-4D97-AF65-F5344CB8AC3E}">
        <p14:creationId xmlns:p14="http://schemas.microsoft.com/office/powerpoint/2010/main" val="817648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Grey are more strange EOS!</a:t>
            </a:r>
          </a:p>
        </p:txBody>
      </p:sp>
    </p:spTree>
    <p:extLst>
      <p:ext uri="{BB962C8B-B14F-4D97-AF65-F5344CB8AC3E}">
        <p14:creationId xmlns:p14="http://schemas.microsoft.com/office/powerpoint/2010/main" val="1548914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1533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3996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0.2 and 0.4 solar mass objects!</a:t>
            </a:r>
          </a:p>
        </p:txBody>
      </p:sp>
    </p:spTree>
    <p:extLst>
      <p:ext uri="{BB962C8B-B14F-4D97-AF65-F5344CB8AC3E}">
        <p14:creationId xmlns:p14="http://schemas.microsoft.com/office/powerpoint/2010/main" val="1247186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0.2 and 0.4 solar mass objects!</a:t>
            </a:r>
          </a:p>
        </p:txBody>
      </p:sp>
    </p:spTree>
    <p:extLst>
      <p:ext uri="{BB962C8B-B14F-4D97-AF65-F5344CB8AC3E}">
        <p14:creationId xmlns:p14="http://schemas.microsoft.com/office/powerpoint/2010/main" val="2151704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0.2 and 0.4 solar mass objects!</a:t>
            </a:r>
          </a:p>
        </p:txBody>
      </p:sp>
    </p:spTree>
    <p:extLst>
      <p:ext uri="{BB962C8B-B14F-4D97-AF65-F5344CB8AC3E}">
        <p14:creationId xmlns:p14="http://schemas.microsoft.com/office/powerpoint/2010/main" val="4160391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4326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Position angle is orientation of linear polarization. Faraday rotation – frequency dependent.</a:t>
            </a:r>
          </a:p>
        </p:txBody>
      </p:sp>
    </p:spTree>
    <p:extLst>
      <p:ext uri="{BB962C8B-B14F-4D97-AF65-F5344CB8AC3E}">
        <p14:creationId xmlns:p14="http://schemas.microsoft.com/office/powerpoint/2010/main" val="676541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522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Nearby, period of 3 </a:t>
            </a:r>
            <a:r>
              <a:rPr lang="en-US" dirty="0" err="1"/>
              <a:t>ms</a:t>
            </a:r>
            <a:r>
              <a:rPr lang="en-US" dirty="0"/>
              <a:t>, binary of orbit 1.5 days with a low mass companion. For other applications, we’ve been looking at these parameters as necessary things to fit in order to get to gravitational waves. But there is lots of science in these things! Let’s look at some of these parameter.</a:t>
            </a:r>
          </a:p>
        </p:txBody>
      </p:sp>
    </p:spTree>
    <p:extLst>
      <p:ext uri="{BB962C8B-B14F-4D97-AF65-F5344CB8AC3E}">
        <p14:creationId xmlns:p14="http://schemas.microsoft.com/office/powerpoint/2010/main" val="497678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4533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711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012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459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QUESTIONS!</a:t>
            </a:r>
          </a:p>
        </p:txBody>
      </p:sp>
    </p:spTree>
    <p:extLst>
      <p:ext uri="{BB962C8B-B14F-4D97-AF65-F5344CB8AC3E}">
        <p14:creationId xmlns:p14="http://schemas.microsoft.com/office/powerpoint/2010/main" val="362246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over first few lines…astrometric parameters.</a:t>
            </a:r>
          </a:p>
        </p:txBody>
      </p:sp>
    </p:spTree>
    <p:extLst>
      <p:ext uri="{BB962C8B-B14F-4D97-AF65-F5344CB8AC3E}">
        <p14:creationId xmlns:p14="http://schemas.microsoft.com/office/powerpoint/2010/main" val="1803567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start with parallax because it is super important. Parallax is the apparent shift in position when … Parallax</a:t>
            </a:r>
            <a:r>
              <a:rPr lang="en-US" baseline="0" dirty="0"/>
              <a:t> in arcseconds is 1/ the distance in parsecs. So this pulsar with a parallax of about a milliarcsecond has a distance of about 1 kpc.</a:t>
            </a:r>
          </a:p>
          <a:p>
            <a:endParaRPr lang="en-US" baseline="0" dirty="0"/>
          </a:p>
          <a:p>
            <a:r>
              <a:rPr lang="en-US" baseline="0" dirty="0"/>
              <a:t>WHY???</a:t>
            </a:r>
            <a:endParaRPr lang="en-US" dirty="0"/>
          </a:p>
        </p:txBody>
      </p:sp>
    </p:spTree>
    <p:extLst>
      <p:ext uri="{BB962C8B-B14F-4D97-AF65-F5344CB8AC3E}">
        <p14:creationId xmlns:p14="http://schemas.microsoft.com/office/powerpoint/2010/main" val="379005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882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of the electron density are important! Both to understand the gas in the galaxy and also to get distances w/o parallax measurements.</a:t>
            </a:r>
          </a:p>
          <a:p>
            <a:endParaRPr lang="en-US" dirty="0"/>
          </a:p>
          <a:p>
            <a:r>
              <a:rPr lang="en-US" dirty="0"/>
              <a:t>Will come back to parallax!</a:t>
            </a:r>
          </a:p>
        </p:txBody>
      </p:sp>
    </p:spTree>
    <p:extLst>
      <p:ext uri="{BB962C8B-B14F-4D97-AF65-F5344CB8AC3E}">
        <p14:creationId xmlns:p14="http://schemas.microsoft.com/office/powerpoint/2010/main" val="175231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xfrm>
            <a:off x="685800" y="1485900"/>
            <a:ext cx="7772400" cy="30861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Title Text</a:t>
            </a:r>
          </a:p>
        </p:txBody>
      </p:sp>
      <p:sp>
        <p:nvSpPr>
          <p:cNvPr id="39" name="Shape 39"/>
          <p:cNvSpPr>
            <a:spLocks noGrp="1"/>
          </p:cNvSpPr>
          <p:nvPr>
            <p:ph type="body" sz="half" idx="1"/>
          </p:nvPr>
        </p:nvSpPr>
        <p:spPr>
          <a:xfrm>
            <a:off x="685800" y="1485900"/>
            <a:ext cx="3810000" cy="3086100"/>
          </a:xfrm>
          <a:prstGeom prst="rect">
            <a:avLst/>
          </a:prstGeom>
        </p:spPr>
        <p:txBody>
          <a:bodyPr>
            <a:normAutofit/>
          </a:bodyPr>
          <a:lstStyle>
            <a:lvl1pPr>
              <a:spcBef>
                <a:spcPts val="450"/>
              </a:spcBef>
              <a:defRPr sz="2100"/>
            </a:lvl1pPr>
            <a:lvl2pPr marL="592931" indent="-250031">
              <a:spcBef>
                <a:spcPts val="450"/>
              </a:spcBef>
              <a:defRPr sz="2100"/>
            </a:lvl2pPr>
            <a:lvl3pPr marL="925829" indent="-240029">
              <a:spcBef>
                <a:spcPts val="450"/>
              </a:spcBef>
              <a:defRPr sz="2100"/>
            </a:lvl3pPr>
            <a:lvl4pPr marL="1295400" indent="-266700">
              <a:spcBef>
                <a:spcPts val="450"/>
              </a:spcBef>
              <a:defRPr sz="2100"/>
            </a:lvl4pPr>
            <a:lvl5pPr marL="1638300" indent="-266700">
              <a:spcBef>
                <a:spcPts val="450"/>
              </a:spcBef>
              <a:defRPr sz="2100"/>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457200" y="205979"/>
            <a:ext cx="8229600" cy="857251"/>
          </a:xfrm>
          <a:prstGeom prst="rect">
            <a:avLst/>
          </a:prstGeom>
        </p:spPr>
        <p:txBody>
          <a:bodyPr/>
          <a:lstStyle/>
          <a:p>
            <a:r>
              <a:t>Title Text</a:t>
            </a:r>
          </a:p>
        </p:txBody>
      </p:sp>
      <p:sp>
        <p:nvSpPr>
          <p:cNvPr id="48" name="Shape 48"/>
          <p:cNvSpPr>
            <a:spLocks noGrp="1"/>
          </p:cNvSpPr>
          <p:nvPr>
            <p:ph type="body" sz="quarter" idx="1"/>
          </p:nvPr>
        </p:nvSpPr>
        <p:spPr>
          <a:xfrm>
            <a:off x="457200" y="1151335"/>
            <a:ext cx="4040188" cy="479822"/>
          </a:xfrm>
          <a:prstGeom prst="rect">
            <a:avLst/>
          </a:prstGeom>
        </p:spPr>
        <p:txBody>
          <a:bodyPr anchor="b">
            <a:normAutofit/>
          </a:bodyPr>
          <a:lstStyle>
            <a:lvl1pPr marL="0" indent="0">
              <a:spcBef>
                <a:spcPts val="375"/>
              </a:spcBef>
              <a:buSzTx/>
              <a:buNone/>
              <a:defRPr sz="1800" b="1"/>
            </a:lvl1pPr>
            <a:lvl2pPr marL="0" indent="342900">
              <a:spcBef>
                <a:spcPts val="375"/>
              </a:spcBef>
              <a:buSzTx/>
              <a:buNone/>
              <a:defRPr sz="1800" b="1"/>
            </a:lvl2pPr>
            <a:lvl3pPr marL="0" indent="685800">
              <a:spcBef>
                <a:spcPts val="375"/>
              </a:spcBef>
              <a:buSzTx/>
              <a:buNone/>
              <a:defRPr sz="1800" b="1"/>
            </a:lvl3pPr>
            <a:lvl4pPr marL="0" indent="1028700">
              <a:spcBef>
                <a:spcPts val="375"/>
              </a:spcBef>
              <a:buSzTx/>
              <a:buNone/>
              <a:defRPr sz="1800" b="1"/>
            </a:lvl4pPr>
            <a:lvl5pPr marL="0" indent="1371600">
              <a:spcBef>
                <a:spcPts val="375"/>
              </a:spcBef>
              <a:buSzTx/>
              <a:buNone/>
              <a:defRPr sz="18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4645026" y="1151335"/>
            <a:ext cx="4041775" cy="479822"/>
          </a:xfrm>
          <a:prstGeom prst="rect">
            <a:avLst/>
          </a:prstGeom>
        </p:spPr>
        <p:txBody>
          <a:bodyPr anchor="b">
            <a:normAutofit/>
          </a:bodyPr>
          <a:lstStyle>
            <a:lvl1pPr marL="0" indent="0">
              <a:spcBef>
                <a:spcPts val="375"/>
              </a:spcBef>
              <a:buSzTx/>
              <a:buNone/>
              <a:defRPr sz="2400" b="1"/>
            </a:lvl1pPr>
          </a:lstStyle>
          <a:p>
            <a:pPr marL="0" indent="0">
              <a:spcBef>
                <a:spcPts val="500"/>
              </a:spcBef>
              <a:buSz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a:spLocks noGrp="1"/>
          </p:cNvSpPr>
          <p:nvPr>
            <p:ph type="title"/>
          </p:nvPr>
        </p:nvSpPr>
        <p:spPr>
          <a:xfrm>
            <a:off x="457200" y="204787"/>
            <a:ext cx="3008314" cy="871538"/>
          </a:xfrm>
          <a:prstGeom prst="rect">
            <a:avLst/>
          </a:prstGeom>
        </p:spPr>
        <p:txBody>
          <a:bodyPr anchor="b"/>
          <a:lstStyle>
            <a:lvl1pPr algn="l">
              <a:defRPr sz="1500" b="1"/>
            </a:lvl1pPr>
          </a:lstStyle>
          <a:p>
            <a:r>
              <a:t>Title Text</a:t>
            </a:r>
          </a:p>
        </p:txBody>
      </p:sp>
      <p:sp>
        <p:nvSpPr>
          <p:cNvPr id="73" name="Shape 73"/>
          <p:cNvSpPr>
            <a:spLocks noGrp="1"/>
          </p:cNvSpPr>
          <p:nvPr>
            <p:ph type="body" idx="1"/>
          </p:nvPr>
        </p:nvSpPr>
        <p:spPr>
          <a:xfrm>
            <a:off x="3575050" y="204788"/>
            <a:ext cx="5111750" cy="438983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half" idx="13"/>
          </p:nvPr>
        </p:nvSpPr>
        <p:spPr>
          <a:xfrm>
            <a:off x="457200" y="1076326"/>
            <a:ext cx="3008315" cy="3518297"/>
          </a:xfrm>
          <a:prstGeom prst="rect">
            <a:avLst/>
          </a:prstGeom>
        </p:spPr>
        <p:txBody>
          <a:bodyPr>
            <a:normAutofit/>
          </a:bodyPr>
          <a:lstStyle>
            <a:lvl1pPr marL="0" indent="0">
              <a:spcBef>
                <a:spcPts val="225"/>
              </a:spcBef>
              <a:buSzTx/>
              <a:buNone/>
              <a:defRPr sz="1400"/>
            </a:lvl1pPr>
          </a:lstStyle>
          <a:p>
            <a:pPr marL="0" indent="0">
              <a:spcBef>
                <a:spcPts val="300"/>
              </a:spcBef>
              <a:buSzTx/>
              <a:buNone/>
              <a:defRPr sz="1400"/>
            </a:pPr>
            <a:endParaRP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Shape 82"/>
          <p:cNvSpPr>
            <a:spLocks noGrp="1"/>
          </p:cNvSpPr>
          <p:nvPr>
            <p:ph type="title"/>
          </p:nvPr>
        </p:nvSpPr>
        <p:spPr>
          <a:xfrm>
            <a:off x="1792289" y="3600450"/>
            <a:ext cx="5486401" cy="425054"/>
          </a:xfrm>
          <a:prstGeom prst="rect">
            <a:avLst/>
          </a:prstGeom>
        </p:spPr>
        <p:txBody>
          <a:bodyPr anchor="b"/>
          <a:lstStyle>
            <a:lvl1pPr algn="l">
              <a:defRPr sz="1500" b="1"/>
            </a:lvl1pPr>
          </a:lstStyle>
          <a:p>
            <a:r>
              <a:t>Title Text</a:t>
            </a:r>
          </a:p>
        </p:txBody>
      </p:sp>
      <p:sp>
        <p:nvSpPr>
          <p:cNvPr id="83" name="Shape 83"/>
          <p:cNvSpPr>
            <a:spLocks noGrp="1"/>
          </p:cNvSpPr>
          <p:nvPr>
            <p:ph type="pic" sz="half" idx="13"/>
          </p:nvPr>
        </p:nvSpPr>
        <p:spPr>
          <a:xfrm>
            <a:off x="1792289" y="459581"/>
            <a:ext cx="5486401" cy="3086100"/>
          </a:xfrm>
          <a:prstGeom prst="rect">
            <a:avLst/>
          </a:prstGeom>
        </p:spPr>
        <p:txBody>
          <a:bodyPr lIns="91439" rIns="91439"/>
          <a:lstStyle/>
          <a:p>
            <a:endParaRPr/>
          </a:p>
        </p:txBody>
      </p:sp>
      <p:sp>
        <p:nvSpPr>
          <p:cNvPr id="84" name="Shape 84"/>
          <p:cNvSpPr>
            <a:spLocks noGrp="1"/>
          </p:cNvSpPr>
          <p:nvPr>
            <p:ph type="body" sz="quarter" idx="1"/>
          </p:nvPr>
        </p:nvSpPr>
        <p:spPr>
          <a:xfrm>
            <a:off x="1792289" y="4025503"/>
            <a:ext cx="5486401" cy="603647"/>
          </a:xfrm>
          <a:prstGeom prst="rect">
            <a:avLst/>
          </a:prstGeom>
        </p:spPr>
        <p:txBody>
          <a:bodyPr>
            <a:normAutofit/>
          </a:bodyPr>
          <a:lstStyle>
            <a:lvl1pPr marL="0" indent="0">
              <a:spcBef>
                <a:spcPts val="225"/>
              </a:spcBef>
              <a:buSzTx/>
              <a:buNone/>
              <a:defRPr sz="1050"/>
            </a:lvl1pPr>
            <a:lvl2pPr marL="0" indent="342900">
              <a:spcBef>
                <a:spcPts val="225"/>
              </a:spcBef>
              <a:buSzTx/>
              <a:buNone/>
              <a:defRPr sz="1050"/>
            </a:lvl2pPr>
            <a:lvl3pPr marL="0" indent="685800">
              <a:spcBef>
                <a:spcPts val="225"/>
              </a:spcBef>
              <a:buSzTx/>
              <a:buNone/>
              <a:defRPr sz="1050"/>
            </a:lvl3pPr>
            <a:lvl4pPr marL="0" indent="1028700">
              <a:spcBef>
                <a:spcPts val="225"/>
              </a:spcBef>
              <a:buSzTx/>
              <a:buNone/>
              <a:defRPr sz="1050"/>
            </a:lvl4pPr>
            <a:lvl5pPr marL="0" indent="1371600">
              <a:spcBef>
                <a:spcPts val="225"/>
              </a:spcBef>
              <a:buSzTx/>
              <a:buNone/>
              <a:defRPr sz="1050"/>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r>
              <a:t>Title Text</a:t>
            </a:r>
          </a:p>
        </p:txBody>
      </p:sp>
      <p:sp>
        <p:nvSpPr>
          <p:cNvPr id="93" name="Shape 93"/>
          <p:cNvSpPr>
            <a:spLocks noGrp="1"/>
          </p:cNvSpPr>
          <p:nvPr>
            <p:ph type="body" idx="1"/>
          </p:nvPr>
        </p:nvSpPr>
        <p:spPr>
          <a:xfrm>
            <a:off x="685800" y="1485900"/>
            <a:ext cx="7772400" cy="30861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Shape 101"/>
          <p:cNvSpPr>
            <a:spLocks noGrp="1"/>
          </p:cNvSpPr>
          <p:nvPr>
            <p:ph type="title"/>
          </p:nvPr>
        </p:nvSpPr>
        <p:spPr>
          <a:xfrm>
            <a:off x="6515100" y="457200"/>
            <a:ext cx="1943100" cy="4114800"/>
          </a:xfrm>
          <a:prstGeom prst="rect">
            <a:avLst/>
          </a:prstGeom>
        </p:spPr>
        <p:txBody>
          <a:bodyPr/>
          <a:lstStyle/>
          <a:p>
            <a:r>
              <a:t>Title Text</a:t>
            </a:r>
          </a:p>
        </p:txBody>
      </p:sp>
      <p:sp>
        <p:nvSpPr>
          <p:cNvPr id="102" name="Shape 102"/>
          <p:cNvSpPr>
            <a:spLocks noGrp="1"/>
          </p:cNvSpPr>
          <p:nvPr>
            <p:ph type="body" idx="1"/>
          </p:nvPr>
        </p:nvSpPr>
        <p:spPr>
          <a:xfrm>
            <a:off x="685800" y="457200"/>
            <a:ext cx="5676900" cy="41148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r>
              <a:t>Title Text</a:t>
            </a:r>
          </a:p>
        </p:txBody>
      </p:sp>
      <p:sp>
        <p:nvSpPr>
          <p:cNvPr id="111" name="Shape 111"/>
          <p:cNvSpPr>
            <a:spLocks noGrp="1"/>
          </p:cNvSpPr>
          <p:nvPr>
            <p:ph type="body" idx="1"/>
          </p:nvPr>
        </p:nvSpPr>
        <p:spPr>
          <a:xfrm>
            <a:off x="685800" y="1485900"/>
            <a:ext cx="7772400" cy="30861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2" name="Shape 1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85800" y="457200"/>
            <a:ext cx="7772400" cy="85725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Shape 3"/>
          <p:cNvSpPr>
            <a:spLocks noGrp="1"/>
          </p:cNvSpPr>
          <p:nvPr>
            <p:ph type="body" idx="1"/>
          </p:nvPr>
        </p:nvSpPr>
        <p:spPr>
          <a:xfrm>
            <a:off x="457200" y="1200151"/>
            <a:ext cx="8229600" cy="3394472"/>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208776" y="4686301"/>
            <a:ext cx="249425" cy="253916"/>
          </a:xfrm>
          <a:prstGeom prst="rect">
            <a:avLst/>
          </a:prstGeom>
          <a:ln w="12700">
            <a:miter lim="400000"/>
          </a:ln>
        </p:spPr>
        <p:txBody>
          <a:bodyPr wrap="none" lIns="45719" rIns="45719">
            <a:spAutoFit/>
          </a:bodyPr>
          <a:lstStyle>
            <a:lvl1pPr algn="r">
              <a:defRPr sz="105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Lst>
  <p:transition spd="med"/>
  <p:txStyles>
    <p:titleStyle>
      <a:lvl1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5pPr>
      <a:lvl6pPr marL="0" marR="0" indent="3429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6pPr>
      <a:lvl7pPr marL="0" marR="0" indent="6858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7pPr>
      <a:lvl8pPr marL="0" marR="0" indent="10287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8pPr>
      <a:lvl9pPr marL="0" marR="0" indent="13716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9pPr>
    </p:titleStyle>
    <p:bodyStyle>
      <a:lvl1pPr marL="257175" marR="0" indent="-257175" algn="l" defTabSz="685800" rtl="0" latinLnBrk="0">
        <a:lnSpc>
          <a:spcPct val="100000"/>
        </a:lnSpc>
        <a:spcBef>
          <a:spcPts val="525"/>
        </a:spcBef>
        <a:spcAft>
          <a:spcPts val="0"/>
        </a:spcAft>
        <a:buClrTx/>
        <a:buSzPct val="100000"/>
        <a:buFontTx/>
        <a:buChar char="•"/>
        <a:tabLst/>
        <a:defRPr sz="2400" b="0" i="0" u="none" strike="noStrike" cap="none" spc="0" baseline="0">
          <a:ln>
            <a:noFill/>
          </a:ln>
          <a:solidFill>
            <a:schemeClr val="accent2"/>
          </a:solidFill>
          <a:uFillTx/>
          <a:latin typeface="+mj-lt"/>
          <a:ea typeface="+mj-ea"/>
          <a:cs typeface="+mj-cs"/>
          <a:sym typeface="Times New Roman"/>
        </a:defRPr>
      </a:lvl1pPr>
      <a:lvl2pPr marL="587828" marR="0" indent="-244928" algn="l" defTabSz="685800" rtl="0" latinLnBrk="0">
        <a:lnSpc>
          <a:spcPct val="100000"/>
        </a:lnSpc>
        <a:spcBef>
          <a:spcPts val="525"/>
        </a:spcBef>
        <a:spcAft>
          <a:spcPts val="0"/>
        </a:spcAft>
        <a:buClrTx/>
        <a:buSzPct val="100000"/>
        <a:buFontTx/>
        <a:buChar char="–"/>
        <a:tabLst/>
        <a:defRPr sz="2400" b="0" i="0" u="none" strike="noStrike" cap="none" spc="0" baseline="0">
          <a:ln>
            <a:noFill/>
          </a:ln>
          <a:solidFill>
            <a:schemeClr val="accent2"/>
          </a:solidFill>
          <a:uFillTx/>
          <a:latin typeface="+mj-lt"/>
          <a:ea typeface="+mj-ea"/>
          <a:cs typeface="+mj-cs"/>
          <a:sym typeface="Times New Roman"/>
        </a:defRPr>
      </a:lvl2pPr>
      <a:lvl3pPr marL="914400" marR="0" indent="-228600" algn="l" defTabSz="685800" rtl="0" latinLnBrk="0">
        <a:lnSpc>
          <a:spcPct val="100000"/>
        </a:lnSpc>
        <a:spcBef>
          <a:spcPts val="525"/>
        </a:spcBef>
        <a:spcAft>
          <a:spcPts val="0"/>
        </a:spcAft>
        <a:buClrTx/>
        <a:buSzPct val="100000"/>
        <a:buFontTx/>
        <a:buChar char="•"/>
        <a:tabLst/>
        <a:defRPr sz="2400" b="0" i="0" u="none" strike="noStrike" cap="none" spc="0" baseline="0">
          <a:ln>
            <a:noFill/>
          </a:ln>
          <a:solidFill>
            <a:schemeClr val="accent2"/>
          </a:solidFill>
          <a:uFillTx/>
          <a:latin typeface="+mj-lt"/>
          <a:ea typeface="+mj-ea"/>
          <a:cs typeface="+mj-cs"/>
          <a:sym typeface="Times New Roman"/>
        </a:defRPr>
      </a:lvl3pPr>
      <a:lvl4pPr marL="1303020" marR="0" indent="-274320" algn="l" defTabSz="685800" rtl="0" latinLnBrk="0">
        <a:lnSpc>
          <a:spcPct val="100000"/>
        </a:lnSpc>
        <a:spcBef>
          <a:spcPts val="525"/>
        </a:spcBef>
        <a:spcAft>
          <a:spcPts val="0"/>
        </a:spcAft>
        <a:buClrTx/>
        <a:buSzPct val="100000"/>
        <a:buFontTx/>
        <a:buChar char="–"/>
        <a:tabLst/>
        <a:defRPr sz="2400" b="0" i="0" u="none" strike="noStrike" cap="none" spc="0" baseline="0">
          <a:ln>
            <a:noFill/>
          </a:ln>
          <a:solidFill>
            <a:schemeClr val="accent2"/>
          </a:solidFill>
          <a:uFillTx/>
          <a:latin typeface="+mj-lt"/>
          <a:ea typeface="+mj-ea"/>
          <a:cs typeface="+mj-cs"/>
          <a:sym typeface="Times New Roman"/>
        </a:defRPr>
      </a:lvl4pPr>
      <a:lvl5pPr marL="1645920" marR="0" indent="-274320" algn="l" defTabSz="685800" rtl="0" latinLnBrk="0">
        <a:lnSpc>
          <a:spcPct val="100000"/>
        </a:lnSpc>
        <a:spcBef>
          <a:spcPts val="525"/>
        </a:spcBef>
        <a:spcAft>
          <a:spcPts val="0"/>
        </a:spcAft>
        <a:buClrTx/>
        <a:buSzPct val="100000"/>
        <a:buFontTx/>
        <a:buChar char="»"/>
        <a:tabLst/>
        <a:defRPr sz="2400" b="0" i="0" u="none" strike="noStrike" cap="none" spc="0" baseline="0">
          <a:ln>
            <a:noFill/>
          </a:ln>
          <a:solidFill>
            <a:schemeClr val="accent2"/>
          </a:solidFill>
          <a:uFillTx/>
          <a:latin typeface="+mj-lt"/>
          <a:ea typeface="+mj-ea"/>
          <a:cs typeface="+mj-cs"/>
          <a:sym typeface="Times New Roman"/>
        </a:defRPr>
      </a:lvl5pPr>
      <a:lvl6pPr marL="1988820" marR="0" indent="-274320" algn="l" defTabSz="685800" rtl="0" latinLnBrk="0">
        <a:lnSpc>
          <a:spcPct val="100000"/>
        </a:lnSpc>
        <a:spcBef>
          <a:spcPts val="525"/>
        </a:spcBef>
        <a:spcAft>
          <a:spcPts val="0"/>
        </a:spcAft>
        <a:buClrTx/>
        <a:buSzPct val="100000"/>
        <a:buFontTx/>
        <a:buChar char="»"/>
        <a:tabLst/>
        <a:defRPr sz="2400" b="0" i="0" u="none" strike="noStrike" cap="none" spc="0" baseline="0">
          <a:ln>
            <a:noFill/>
          </a:ln>
          <a:solidFill>
            <a:schemeClr val="accent2"/>
          </a:solidFill>
          <a:uFillTx/>
          <a:latin typeface="+mj-lt"/>
          <a:ea typeface="+mj-ea"/>
          <a:cs typeface="+mj-cs"/>
          <a:sym typeface="Times New Roman"/>
        </a:defRPr>
      </a:lvl6pPr>
      <a:lvl7pPr marL="2331720" marR="0" indent="-274320" algn="l" defTabSz="685800" rtl="0" latinLnBrk="0">
        <a:lnSpc>
          <a:spcPct val="100000"/>
        </a:lnSpc>
        <a:spcBef>
          <a:spcPts val="525"/>
        </a:spcBef>
        <a:spcAft>
          <a:spcPts val="0"/>
        </a:spcAft>
        <a:buClrTx/>
        <a:buSzPct val="100000"/>
        <a:buFontTx/>
        <a:buChar char="»"/>
        <a:tabLst/>
        <a:defRPr sz="2400" b="0" i="0" u="none" strike="noStrike" cap="none" spc="0" baseline="0">
          <a:ln>
            <a:noFill/>
          </a:ln>
          <a:solidFill>
            <a:schemeClr val="accent2"/>
          </a:solidFill>
          <a:uFillTx/>
          <a:latin typeface="+mj-lt"/>
          <a:ea typeface="+mj-ea"/>
          <a:cs typeface="+mj-cs"/>
          <a:sym typeface="Times New Roman"/>
        </a:defRPr>
      </a:lvl7pPr>
      <a:lvl8pPr marL="2674619" marR="0" indent="-274319" algn="l" defTabSz="685800" rtl="0" latinLnBrk="0">
        <a:lnSpc>
          <a:spcPct val="100000"/>
        </a:lnSpc>
        <a:spcBef>
          <a:spcPts val="525"/>
        </a:spcBef>
        <a:spcAft>
          <a:spcPts val="0"/>
        </a:spcAft>
        <a:buClrTx/>
        <a:buSzPct val="100000"/>
        <a:buFontTx/>
        <a:buChar char="»"/>
        <a:tabLst/>
        <a:defRPr sz="2400" b="0" i="0" u="none" strike="noStrike" cap="none" spc="0" baseline="0">
          <a:ln>
            <a:noFill/>
          </a:ln>
          <a:solidFill>
            <a:schemeClr val="accent2"/>
          </a:solidFill>
          <a:uFillTx/>
          <a:latin typeface="+mj-lt"/>
          <a:ea typeface="+mj-ea"/>
          <a:cs typeface="+mj-cs"/>
          <a:sym typeface="Times New Roman"/>
        </a:defRPr>
      </a:lvl8pPr>
      <a:lvl9pPr marL="3017519" marR="0" indent="-274319" algn="l" defTabSz="685800" rtl="0" latinLnBrk="0">
        <a:lnSpc>
          <a:spcPct val="100000"/>
        </a:lnSpc>
        <a:spcBef>
          <a:spcPts val="525"/>
        </a:spcBef>
        <a:spcAft>
          <a:spcPts val="0"/>
        </a:spcAft>
        <a:buClrTx/>
        <a:buSzPct val="100000"/>
        <a:buFontTx/>
        <a:buChar char="»"/>
        <a:tabLst/>
        <a:defRPr sz="2400" b="0" i="0" u="none" strike="noStrike" cap="none" spc="0" baseline="0">
          <a:ln>
            <a:noFill/>
          </a:ln>
          <a:solidFill>
            <a:schemeClr val="accent2"/>
          </a:solidFill>
          <a:uFillTx/>
          <a:latin typeface="+mj-lt"/>
          <a:ea typeface="+mj-ea"/>
          <a:cs typeface="+mj-cs"/>
          <a:sym typeface="Times New Roman"/>
        </a:defRPr>
      </a:lvl9pPr>
    </p:bodyStyle>
    <p:otherStyle>
      <a:lvl1pPr marL="0" marR="0" indent="0" algn="r" defTabSz="68580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Times New Roman"/>
        </a:defRPr>
      </a:lvl1pPr>
      <a:lvl2pPr marL="0" marR="0" indent="342900" algn="r" defTabSz="68580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Times New Roman"/>
        </a:defRPr>
      </a:lvl2pPr>
      <a:lvl3pPr marL="0" marR="0" indent="685800" algn="r" defTabSz="68580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Times New Roman"/>
        </a:defRPr>
      </a:lvl3pPr>
      <a:lvl4pPr marL="0" marR="0" indent="1028700" algn="r" defTabSz="68580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Times New Roman"/>
        </a:defRPr>
      </a:lvl4pPr>
      <a:lvl5pPr marL="0" marR="0" indent="1371600" algn="r" defTabSz="68580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Times New Roman"/>
        </a:defRPr>
      </a:lvl5pPr>
      <a:lvl6pPr marL="0" marR="0" indent="1714500" algn="r" defTabSz="68580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Times New Roman"/>
        </a:defRPr>
      </a:lvl6pPr>
      <a:lvl7pPr marL="0" marR="0" indent="2057400" algn="r" defTabSz="68580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Times New Roman"/>
        </a:defRPr>
      </a:lvl7pPr>
      <a:lvl8pPr marL="0" marR="0" indent="2400300" algn="r" defTabSz="68580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Times New Roman"/>
        </a:defRPr>
      </a:lvl8pPr>
      <a:lvl9pPr marL="0" marR="0" indent="2743200" algn="r" defTabSz="685800" rtl="0"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ui.adsabs.harvard.edu/#search/q=author:%22Shklovskii%2C+I.+S.%22&amp;sort=date%20desc,%20bibcode%20desc"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gif"/></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9.gif"/><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9.gif"/><Relationship Id="rId4" Type="http://schemas.openxmlformats.org/officeDocument/2006/relationships/image" Target="../media/image41.gif"/></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9.gif"/><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9.gif"/></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4.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xfrm>
            <a:off x="-113923" y="-259328"/>
            <a:ext cx="3760093" cy="2009308"/>
          </a:xfrm>
          <a:prstGeom prst="rect">
            <a:avLst/>
          </a:prstGeom>
        </p:spPr>
        <p:txBody>
          <a:bodyPr>
            <a:normAutofit/>
          </a:bodyPr>
          <a:lstStyle/>
          <a:p>
            <a:pPr defTabSz="308609">
              <a:defRPr sz="1529" b="1">
                <a:solidFill>
                  <a:srgbClr val="0073BF"/>
                </a:solidFill>
                <a:latin typeface="+mn-lt"/>
                <a:ea typeface="+mn-ea"/>
                <a:cs typeface="+mn-cs"/>
                <a:sym typeface="Helvetica"/>
              </a:defRPr>
            </a:pPr>
            <a:r>
              <a:rPr lang="en-US" sz="2400" dirty="0">
                <a:sym typeface="Helvetica"/>
              </a:rPr>
              <a:t>Other Science with Pulsar Timing Arrays</a:t>
            </a:r>
            <a:endParaRPr sz="2400" dirty="0">
              <a:solidFill>
                <a:srgbClr val="535353"/>
              </a:solidFill>
            </a:endParaRPr>
          </a:p>
        </p:txBody>
      </p:sp>
      <p:pic>
        <p:nvPicPr>
          <p:cNvPr id="133" name="image4.png" descr="ipta-logo.png"/>
          <p:cNvPicPr>
            <a:picLocks noChangeAspect="1"/>
          </p:cNvPicPr>
          <p:nvPr/>
        </p:nvPicPr>
        <p:blipFill>
          <a:blip r:embed="rId3"/>
          <a:stretch>
            <a:fillRect/>
          </a:stretch>
        </p:blipFill>
        <p:spPr>
          <a:xfrm>
            <a:off x="6726422" y="3139499"/>
            <a:ext cx="2052176" cy="2052176"/>
          </a:xfrm>
          <a:prstGeom prst="rect">
            <a:avLst/>
          </a:prstGeom>
          <a:ln w="12700">
            <a:miter lim="400000"/>
          </a:ln>
        </p:spPr>
      </p:pic>
      <p:sp>
        <p:nvSpPr>
          <p:cNvPr id="8" name="Shape 137">
            <a:extLst>
              <a:ext uri="{FF2B5EF4-FFF2-40B4-BE49-F238E27FC236}">
                <a16:creationId xmlns:a16="http://schemas.microsoft.com/office/drawing/2014/main" id="{0BBF33AC-D644-CF48-AB9B-FB282F714703}"/>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pic>
        <p:nvPicPr>
          <p:cNvPr id="4" name="Picture 3">
            <a:extLst>
              <a:ext uri="{FF2B5EF4-FFF2-40B4-BE49-F238E27FC236}">
                <a16:creationId xmlns:a16="http://schemas.microsoft.com/office/drawing/2014/main" id="{02350705-FF86-C945-87DF-8DDF43C25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6170" y="67644"/>
            <a:ext cx="5379720" cy="3017590"/>
          </a:xfrm>
          <a:prstGeom prst="rect">
            <a:avLst/>
          </a:prstGeom>
        </p:spPr>
      </p:pic>
      <p:pic>
        <p:nvPicPr>
          <p:cNvPr id="7" name="Picture 6">
            <a:extLst>
              <a:ext uri="{FF2B5EF4-FFF2-40B4-BE49-F238E27FC236}">
                <a16:creationId xmlns:a16="http://schemas.microsoft.com/office/drawing/2014/main" id="{F9D878AD-2140-BE41-B814-4C1B26C2E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9300" y="3184705"/>
            <a:ext cx="2331720" cy="1793631"/>
          </a:xfrm>
          <a:prstGeom prst="rect">
            <a:avLst/>
          </a:prstGeom>
        </p:spPr>
      </p:pic>
      <p:pic>
        <p:nvPicPr>
          <p:cNvPr id="10" name="Picture 9">
            <a:extLst>
              <a:ext uri="{FF2B5EF4-FFF2-40B4-BE49-F238E27FC236}">
                <a16:creationId xmlns:a16="http://schemas.microsoft.com/office/drawing/2014/main" id="{BC20C5A5-3B06-564A-A10B-BAD2F060D2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402" y="1343613"/>
            <a:ext cx="2925000" cy="3173275"/>
          </a:xfrm>
          <a:prstGeom prst="rect">
            <a:avLst/>
          </a:prstGeom>
        </p:spPr>
      </p:pic>
      <p:sp>
        <p:nvSpPr>
          <p:cNvPr id="9" name="Shape 130">
            <a:extLst>
              <a:ext uri="{FF2B5EF4-FFF2-40B4-BE49-F238E27FC236}">
                <a16:creationId xmlns:a16="http://schemas.microsoft.com/office/drawing/2014/main" id="{C1697F7F-1B08-3B49-8288-A640BD551320}"/>
              </a:ext>
            </a:extLst>
          </p:cNvPr>
          <p:cNvSpPr txBox="1">
            <a:spLocks/>
          </p:cNvSpPr>
          <p:nvPr/>
        </p:nvSpPr>
        <p:spPr>
          <a:xfrm>
            <a:off x="6298" y="3762581"/>
            <a:ext cx="4049938" cy="200930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5pPr>
            <a:lvl6pPr marL="0" marR="0" indent="3429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6pPr>
            <a:lvl7pPr marL="0" marR="0" indent="6858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7pPr>
            <a:lvl8pPr marL="0" marR="0" indent="10287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8pPr>
            <a:lvl9pPr marL="0" marR="0" indent="13716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9pPr>
          </a:lstStyle>
          <a:p>
            <a:pPr defTabSz="308609" hangingPunct="1">
              <a:defRPr sz="1529" b="1">
                <a:solidFill>
                  <a:srgbClr val="0073BF"/>
                </a:solidFill>
                <a:latin typeface="+mn-lt"/>
                <a:ea typeface="+mn-ea"/>
                <a:cs typeface="+mn-cs"/>
                <a:sym typeface="Helvetica"/>
              </a:defRPr>
            </a:pPr>
            <a:r>
              <a:rPr lang="en-US" sz="2400" b="1" dirty="0">
                <a:solidFill>
                  <a:srgbClr val="0073BF"/>
                </a:solidFill>
                <a:latin typeface="+mn-lt"/>
                <a:ea typeface="+mn-ea"/>
                <a:cs typeface="+mn-cs"/>
                <a:sym typeface="Helvetica"/>
              </a:rPr>
              <a:t>Maura McLaughlin (WVU)</a:t>
            </a:r>
            <a:endParaRPr lang="en-US" sz="2400" b="1" dirty="0">
              <a:solidFill>
                <a:srgbClr val="535353"/>
              </a:solidFill>
              <a:latin typeface="+mn-lt"/>
              <a:ea typeface="+mn-ea"/>
              <a:cs typeface="+mn-cs"/>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46162" y="17559"/>
            <a:ext cx="4216750"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Astrometric Parameters: Positions</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11" name="Picture 10">
            <a:extLst>
              <a:ext uri="{FF2B5EF4-FFF2-40B4-BE49-F238E27FC236}">
                <a16:creationId xmlns:a16="http://schemas.microsoft.com/office/drawing/2014/main" id="{5A594ADD-65FB-A84F-8EBE-301792706A5B}"/>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12" name="Picture 11">
            <a:extLst>
              <a:ext uri="{FF2B5EF4-FFF2-40B4-BE49-F238E27FC236}">
                <a16:creationId xmlns:a16="http://schemas.microsoft.com/office/drawing/2014/main" id="{6A7BF109-EB66-BB4A-AB8A-806180BBAFC4}"/>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13" name="TextBox 12">
            <a:extLst>
              <a:ext uri="{FF2B5EF4-FFF2-40B4-BE49-F238E27FC236}">
                <a16:creationId xmlns:a16="http://schemas.microsoft.com/office/drawing/2014/main" id="{12A4DD0E-FCDC-1A45-BE28-7F92413AA939}"/>
              </a:ext>
            </a:extLst>
          </p:cNvPr>
          <p:cNvSpPr txBox="1"/>
          <p:nvPr/>
        </p:nvSpPr>
        <p:spPr>
          <a:xfrm>
            <a:off x="4800600" y="1241420"/>
            <a:ext cx="3721210" cy="347350"/>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5" name="TextBox 14">
            <a:extLst>
              <a:ext uri="{FF2B5EF4-FFF2-40B4-BE49-F238E27FC236}">
                <a16:creationId xmlns:a16="http://schemas.microsoft.com/office/drawing/2014/main" id="{5D994680-6ECB-CB42-AF36-EB5D7B710A1B}"/>
              </a:ext>
            </a:extLst>
          </p:cNvPr>
          <p:cNvSpPr txBox="1"/>
          <p:nvPr/>
        </p:nvSpPr>
        <p:spPr>
          <a:xfrm>
            <a:off x="577893" y="4274820"/>
            <a:ext cx="426024" cy="49149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8" name="Shape 137">
            <a:extLst>
              <a:ext uri="{FF2B5EF4-FFF2-40B4-BE49-F238E27FC236}">
                <a16:creationId xmlns:a16="http://schemas.microsoft.com/office/drawing/2014/main" id="{B67CD13C-8506-334F-B39A-DB615F3AB952}"/>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6" name="TextBox 15">
            <a:extLst>
              <a:ext uri="{FF2B5EF4-FFF2-40B4-BE49-F238E27FC236}">
                <a16:creationId xmlns:a16="http://schemas.microsoft.com/office/drawing/2014/main" id="{21DAB2ED-8E3E-9E43-9B12-A36CCDAE3AA6}"/>
              </a:ext>
            </a:extLst>
          </p:cNvPr>
          <p:cNvSpPr txBox="1"/>
          <p:nvPr/>
        </p:nvSpPr>
        <p:spPr>
          <a:xfrm>
            <a:off x="577893" y="1081676"/>
            <a:ext cx="3561973" cy="3046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chemeClr val="bg2"/>
                </a:solidFill>
                <a:effectLst/>
                <a:uFillTx/>
                <a:latin typeface="Helvetica" pitchFamily="2" charset="0"/>
                <a:ea typeface="+mj-ea"/>
                <a:cs typeface="+mj-cs"/>
                <a:sym typeface="Times New Roman"/>
              </a:rPr>
              <a:t>All pulsars </a:t>
            </a:r>
            <a:r>
              <a:rPr lang="en-US" dirty="0">
                <a:solidFill>
                  <a:schemeClr val="bg2"/>
                </a:solidFill>
                <a:latin typeface="Helvetica" pitchFamily="2" charset="0"/>
              </a:rPr>
              <a:t>have position measurements!</a:t>
            </a: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dirty="0">
              <a:ln>
                <a:noFill/>
              </a:ln>
              <a:solidFill>
                <a:schemeClr val="bg2"/>
              </a:solidFill>
              <a:effectLst/>
              <a:uFillTx/>
              <a:latin typeface="Helvetica" pitchFamily="2" charset="0"/>
              <a:ea typeface="+mj-ea"/>
              <a:cs typeface="+mj-cs"/>
              <a:sym typeface="Times New Roman"/>
            </a:endParaRPr>
          </a:p>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chemeClr val="bg2"/>
                </a:solidFill>
                <a:effectLst/>
                <a:uFillTx/>
                <a:latin typeface="Helvetica" pitchFamily="2" charset="0"/>
                <a:ea typeface="+mj-ea"/>
                <a:cs typeface="+mj-cs"/>
                <a:sym typeface="Times New Roman"/>
              </a:rPr>
              <a:t>Positions can be known to sub-</a:t>
            </a:r>
            <a:r>
              <a:rPr kumimoji="0" lang="en-US" sz="2400" b="0" i="0" u="none" strike="noStrike" cap="none" spc="0" normalizeH="0" dirty="0" err="1">
                <a:ln>
                  <a:noFill/>
                </a:ln>
                <a:solidFill>
                  <a:schemeClr val="bg2"/>
                </a:solidFill>
                <a:effectLst/>
                <a:uFillTx/>
                <a:latin typeface="Helvetica" pitchFamily="2" charset="0"/>
                <a:ea typeface="+mj-ea"/>
                <a:cs typeface="+mj-cs"/>
                <a:sym typeface="Times New Roman"/>
              </a:rPr>
              <a:t>microarcseconds</a:t>
            </a:r>
            <a:r>
              <a:rPr kumimoji="0" lang="en-US" sz="2400" b="0" i="0" u="none" strike="noStrike" cap="none" spc="0" normalizeH="0" dirty="0">
                <a:ln>
                  <a:noFill/>
                </a:ln>
                <a:solidFill>
                  <a:schemeClr val="bg2"/>
                </a:solidFill>
                <a:effectLst/>
                <a:uFillTx/>
                <a:latin typeface="Helvetica" pitchFamily="2" charset="0"/>
                <a:ea typeface="+mj-ea"/>
                <a:cs typeface="+mj-cs"/>
                <a:sym typeface="Times New Roman"/>
              </a:rPr>
              <a:t>!</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Helvetica"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dirty="0">
              <a:ln>
                <a:noFill/>
              </a:ln>
              <a:solidFill>
                <a:schemeClr val="bg2"/>
              </a:solidFill>
              <a:effectLst/>
              <a:uFillTx/>
              <a:latin typeface="Helvetica" pitchFamily="2" charset="0"/>
              <a:ea typeface="+mj-ea"/>
              <a:cs typeface="+mj-cs"/>
              <a:sym typeface="Times New Roman"/>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Helvetica" pitchFamily="2" charset="0"/>
            </a:endParaRPr>
          </a:p>
        </p:txBody>
      </p:sp>
    </p:spTree>
    <p:extLst>
      <p:ext uri="{BB962C8B-B14F-4D97-AF65-F5344CB8AC3E}">
        <p14:creationId xmlns:p14="http://schemas.microsoft.com/office/powerpoint/2010/main" val="79146916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4" name="TextBox 3">
            <a:extLst>
              <a:ext uri="{FF2B5EF4-FFF2-40B4-BE49-F238E27FC236}">
                <a16:creationId xmlns:a16="http://schemas.microsoft.com/office/drawing/2014/main" id="{2B6CBDF6-3BB4-044C-8E2B-044DA1A360F6}"/>
              </a:ext>
            </a:extLst>
          </p:cNvPr>
          <p:cNvSpPr txBox="1"/>
          <p:nvPr/>
        </p:nvSpPr>
        <p:spPr>
          <a:xfrm>
            <a:off x="25458" y="970004"/>
            <a:ext cx="5460942" cy="4616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chemeClr val="bg2"/>
                </a:solidFill>
                <a:effectLst/>
                <a:uFillTx/>
                <a:latin typeface="+mn-lt"/>
                <a:ea typeface="+mj-ea"/>
                <a:cs typeface="+mj-cs"/>
                <a:sym typeface="Times New Roman"/>
              </a:rPr>
              <a:t>Companion observations</a:t>
            </a:r>
          </a:p>
          <a:p>
            <a:pPr marL="0" marR="0" indent="0" algn="l" defTabSz="914400" rtl="0" fontAlgn="auto" latinLnBrk="0" hangingPunct="0">
              <a:lnSpc>
                <a:spcPct val="100000"/>
              </a:lnSpc>
              <a:spcBef>
                <a:spcPts val="0"/>
              </a:spcBef>
              <a:spcAft>
                <a:spcPts val="0"/>
              </a:spcAft>
              <a:buClrTx/>
              <a:buSzTx/>
              <a:buFontTx/>
              <a:buNone/>
              <a:tabLst/>
            </a:pPr>
            <a:endParaRPr lang="en-US" b="1"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chemeClr val="bg2"/>
                </a:solidFill>
                <a:effectLst/>
                <a:uFillTx/>
                <a:latin typeface="+mn-lt"/>
                <a:ea typeface="+mj-ea"/>
                <a:cs typeface="+mj-cs"/>
                <a:sym typeface="Times New Roman"/>
              </a:rPr>
              <a:t>Observations of PSR J0636+5128 allow measurement of companion mass </a:t>
            </a:r>
          </a:p>
          <a:p>
            <a:pPr marL="0" marR="0" indent="0" algn="l"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chemeClr val="bg2"/>
                </a:solidFill>
                <a:effectLst/>
                <a:uFillTx/>
                <a:latin typeface="+mn-lt"/>
                <a:ea typeface="+mj-ea"/>
                <a:cs typeface="+mj-cs"/>
                <a:sym typeface="Times New Roman"/>
              </a:rPr>
              <a:t>(0.017 solar masses) and radius (0.008 Earth radii).</a:t>
            </a:r>
          </a:p>
          <a:p>
            <a:pPr marL="0" marR="0" indent="0" algn="l" defTabSz="914400" rtl="0" fontAlgn="auto" latinLnBrk="0" hangingPunct="0">
              <a:lnSpc>
                <a:spcPct val="100000"/>
              </a:lnSpc>
              <a:spcBef>
                <a:spcPts val="0"/>
              </a:spcBef>
              <a:spcAft>
                <a:spcPts val="0"/>
              </a:spcAft>
              <a:buClrTx/>
              <a:buSzTx/>
              <a:buFontTx/>
              <a:buNone/>
              <a:tabLst/>
            </a:pPr>
            <a:endParaRPr lang="en-US" sz="1800"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chemeClr val="bg2"/>
                </a:solidFill>
                <a:effectLst/>
                <a:uFillTx/>
                <a:latin typeface="+mn-lt"/>
                <a:ea typeface="+mj-ea"/>
                <a:cs typeface="+mj-cs"/>
                <a:sym typeface="Times New Roman"/>
              </a:rPr>
              <a:t>Density is approximately 54(26) g cm</a:t>
            </a:r>
            <a:r>
              <a:rPr kumimoji="0" lang="en-US" sz="1800" i="0" u="none" strike="noStrike" cap="none" spc="0" normalizeH="0" baseline="30000" dirty="0">
                <a:ln>
                  <a:noFill/>
                </a:ln>
                <a:solidFill>
                  <a:schemeClr val="bg2"/>
                </a:solidFill>
                <a:effectLst/>
                <a:uFillTx/>
                <a:latin typeface="+mn-lt"/>
                <a:ea typeface="+mj-ea"/>
                <a:cs typeface="+mj-cs"/>
                <a:sym typeface="Times New Roman"/>
              </a:rPr>
              <a:t>-3</a:t>
            </a:r>
            <a:r>
              <a:rPr kumimoji="0" lang="en-US" sz="1800" i="0" u="none" strike="noStrike" cap="none" spc="0" normalizeH="0" baseline="0" dirty="0">
                <a:ln>
                  <a:noFill/>
                </a:ln>
                <a:solidFill>
                  <a:schemeClr val="bg2"/>
                </a:solidFill>
                <a:effectLst/>
                <a:uFillTx/>
                <a:latin typeface="+mn-lt"/>
                <a:ea typeface="+mj-ea"/>
                <a:cs typeface="+mj-cs"/>
                <a:sym typeface="Times New Roman"/>
              </a:rPr>
              <a:t>.</a:t>
            </a:r>
          </a:p>
          <a:p>
            <a:pPr marL="0" marR="0" indent="0" algn="l" defTabSz="914400" rtl="0" fontAlgn="auto" latinLnBrk="0" hangingPunct="0">
              <a:lnSpc>
                <a:spcPct val="100000"/>
              </a:lnSpc>
              <a:spcBef>
                <a:spcPts val="0"/>
              </a:spcBef>
              <a:spcAft>
                <a:spcPts val="0"/>
              </a:spcAft>
              <a:buClrTx/>
              <a:buSzTx/>
              <a:buFontTx/>
              <a:buNone/>
              <a:tabLst/>
            </a:pPr>
            <a:br>
              <a:rPr lang="en-US" sz="1800" i="1" dirty="0">
                <a:solidFill>
                  <a:schemeClr val="bg2"/>
                </a:solidFill>
                <a:latin typeface="+mn-lt"/>
              </a:rPr>
            </a:br>
            <a:r>
              <a:rPr lang="en-US" sz="1800" i="1" dirty="0">
                <a:solidFill>
                  <a:schemeClr val="bg2"/>
                </a:solidFill>
                <a:latin typeface="+mn-lt"/>
              </a:rPr>
              <a:t>Parallax necessary for interpretation!</a:t>
            </a:r>
            <a:endParaRPr kumimoji="0" lang="en-US" sz="1800" i="1" u="none" strike="noStrike" cap="none" spc="0" normalizeH="0" dirty="0">
              <a:ln>
                <a:noFill/>
              </a:ln>
              <a:solidFill>
                <a:schemeClr val="bg2"/>
              </a:solidFill>
              <a:effectLst/>
              <a:uFillTx/>
              <a:latin typeface="+mn-lt"/>
              <a:ea typeface="+mj-ea"/>
              <a:cs typeface="+mj-cs"/>
              <a:sym typeface="Times New Roman"/>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5" name="Picture 4">
            <a:extLst>
              <a:ext uri="{FF2B5EF4-FFF2-40B4-BE49-F238E27FC236}">
                <a16:creationId xmlns:a16="http://schemas.microsoft.com/office/drawing/2014/main" id="{5733B6E4-7D63-D94B-8B65-EDBF161B8801}"/>
              </a:ext>
            </a:extLst>
          </p:cNvPr>
          <p:cNvPicPr>
            <a:picLocks noChangeAspect="1"/>
          </p:cNvPicPr>
          <p:nvPr/>
        </p:nvPicPr>
        <p:blipFill rotWithShape="1">
          <a:blip r:embed="rId3">
            <a:extLst>
              <a:ext uri="{28A0092B-C50C-407E-A947-70E740481C1C}">
                <a14:useLocalDpi xmlns:a14="http://schemas.microsoft.com/office/drawing/2010/main" val="0"/>
              </a:ext>
            </a:extLst>
          </a:blip>
          <a:srcRect l="10863" t="1" r="9356" b="32757"/>
          <a:stretch/>
        </p:blipFill>
        <p:spPr>
          <a:xfrm>
            <a:off x="5303520" y="220050"/>
            <a:ext cx="4572000" cy="3799969"/>
          </a:xfrm>
          <a:prstGeom prst="rect">
            <a:avLst/>
          </a:prstGeom>
        </p:spPr>
      </p:pic>
      <p:sp>
        <p:nvSpPr>
          <p:cNvPr id="16" name="Shape 157">
            <a:extLst>
              <a:ext uri="{FF2B5EF4-FFF2-40B4-BE49-F238E27FC236}">
                <a16:creationId xmlns:a16="http://schemas.microsoft.com/office/drawing/2014/main" id="{34F0D443-D3FE-AF44-8D4C-D9EE25D20406}"/>
              </a:ext>
            </a:extLst>
          </p:cNvPr>
          <p:cNvSpPr/>
          <p:nvPr/>
        </p:nvSpPr>
        <p:spPr>
          <a:xfrm>
            <a:off x="246162" y="17559"/>
            <a:ext cx="4216750"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Astrometric Parameters: Positions</a:t>
            </a:r>
            <a:endParaRPr sz="2700" dirty="0">
              <a:solidFill>
                <a:srgbClr val="0070C0"/>
              </a:solidFill>
            </a:endParaRPr>
          </a:p>
        </p:txBody>
      </p:sp>
      <p:sp>
        <p:nvSpPr>
          <p:cNvPr id="15" name="TextBox 14">
            <a:extLst>
              <a:ext uri="{FF2B5EF4-FFF2-40B4-BE49-F238E27FC236}">
                <a16:creationId xmlns:a16="http://schemas.microsoft.com/office/drawing/2014/main" id="{BE680B8C-5ADD-3F49-85F3-370114B6930F}"/>
              </a:ext>
            </a:extLst>
          </p:cNvPr>
          <p:cNvSpPr txBox="1"/>
          <p:nvPr/>
        </p:nvSpPr>
        <p:spPr>
          <a:xfrm>
            <a:off x="1972638" y="4168882"/>
            <a:ext cx="705209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chemeClr val="bg2"/>
                </a:solidFill>
                <a:effectLst/>
                <a:uFillTx/>
                <a:latin typeface="+mn-lt"/>
                <a:sym typeface="Times New Roman"/>
              </a:rPr>
              <a:t>“</a:t>
            </a:r>
            <a:r>
              <a:rPr lang="en-US" sz="1400" dirty="0">
                <a:solidFill>
                  <a:schemeClr val="bg2"/>
                </a:solidFill>
                <a:latin typeface="+mn-lt"/>
              </a:rPr>
              <a:t>A Dense Companion to the Short-Period Millisecond Pulsar Binary PSR J0636+5128”</a:t>
            </a:r>
            <a:r>
              <a:rPr kumimoji="0" lang="en-US" sz="1400" b="0" i="0" u="none" strike="noStrike" cap="none" spc="0" normalizeH="0" baseline="0" dirty="0">
                <a:ln>
                  <a:noFill/>
                </a:ln>
                <a:solidFill>
                  <a:schemeClr val="bg2"/>
                </a:solidFill>
                <a:effectLst/>
                <a:uFillTx/>
                <a:latin typeface="+mn-lt"/>
                <a:sym typeface="Times New Roman"/>
              </a:rPr>
              <a:t> Kaplan et al. 2018, </a:t>
            </a:r>
            <a:r>
              <a:rPr kumimoji="0" lang="en-US" sz="1400" b="0" i="0" u="none" strike="noStrike" cap="none" spc="0" normalizeH="0" baseline="0" dirty="0" err="1">
                <a:ln>
                  <a:noFill/>
                </a:ln>
                <a:solidFill>
                  <a:schemeClr val="bg2"/>
                </a:solidFill>
                <a:effectLst/>
                <a:uFillTx/>
                <a:latin typeface="+mn-lt"/>
                <a:sym typeface="Times New Roman"/>
              </a:rPr>
              <a:t>ApJ</a:t>
            </a:r>
            <a:r>
              <a:rPr kumimoji="0" lang="en-US" sz="1400" b="0" i="0" u="none" strike="noStrike" cap="none" spc="0" normalizeH="0" baseline="0" dirty="0">
                <a:ln>
                  <a:noFill/>
                </a:ln>
                <a:solidFill>
                  <a:schemeClr val="bg2"/>
                </a:solidFill>
                <a:effectLst/>
                <a:uFillTx/>
                <a:latin typeface="+mn-lt"/>
                <a:sym typeface="Times New Roman"/>
              </a:rPr>
              <a:t>, 864, 15</a:t>
            </a:r>
          </a:p>
        </p:txBody>
      </p:sp>
    </p:spTree>
    <p:extLst>
      <p:ext uri="{BB962C8B-B14F-4D97-AF65-F5344CB8AC3E}">
        <p14:creationId xmlns:p14="http://schemas.microsoft.com/office/powerpoint/2010/main" val="235921266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4" name="TextBox 3">
            <a:extLst>
              <a:ext uri="{FF2B5EF4-FFF2-40B4-BE49-F238E27FC236}">
                <a16:creationId xmlns:a16="http://schemas.microsoft.com/office/drawing/2014/main" id="{2B6CBDF6-3BB4-044C-8E2B-044DA1A360F6}"/>
              </a:ext>
            </a:extLst>
          </p:cNvPr>
          <p:cNvSpPr txBox="1"/>
          <p:nvPr/>
        </p:nvSpPr>
        <p:spPr>
          <a:xfrm>
            <a:off x="25459" y="889765"/>
            <a:ext cx="5235653"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u="none" strike="noStrike" cap="none" spc="0" normalizeH="0" dirty="0">
                <a:ln>
                  <a:noFill/>
                </a:ln>
                <a:solidFill>
                  <a:schemeClr val="bg2"/>
                </a:solidFill>
                <a:effectLst/>
                <a:uFillTx/>
                <a:latin typeface="+mn-lt"/>
                <a:ea typeface="+mj-ea"/>
                <a:cs typeface="+mj-cs"/>
                <a:sym typeface="Times New Roman"/>
              </a:rPr>
              <a:t>Multi-wavelength observations</a:t>
            </a:r>
          </a:p>
          <a:p>
            <a:pPr marL="0" marR="0" indent="0" algn="l" defTabSz="914400" rtl="0" fontAlgn="auto" latinLnBrk="0" hangingPunct="0">
              <a:lnSpc>
                <a:spcPct val="100000"/>
              </a:lnSpc>
              <a:spcBef>
                <a:spcPts val="0"/>
              </a:spcBef>
              <a:spcAft>
                <a:spcPts val="0"/>
              </a:spcAft>
              <a:buClrTx/>
              <a:buSzTx/>
              <a:buFontTx/>
              <a:buNone/>
              <a:tabLst/>
            </a:pPr>
            <a:endParaRPr lang="en-US" b="1"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b="1"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b="1"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b="1"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b="1"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b="1"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b="1"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b="1"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u="none" strike="noStrike" cap="none" spc="0" normalizeH="0" dirty="0">
                <a:ln>
                  <a:noFill/>
                </a:ln>
                <a:solidFill>
                  <a:schemeClr val="bg2"/>
                </a:solidFill>
                <a:effectLst/>
                <a:uFillTx/>
                <a:latin typeface="+mn-lt"/>
                <a:ea typeface="+mj-ea"/>
                <a:cs typeface="+mj-cs"/>
                <a:sym typeface="Times New Roman"/>
              </a:rPr>
              <a:t>Used to place constraints on the r-mode amplitude for PSR J1231-1411.</a:t>
            </a:r>
          </a:p>
        </p:txBody>
      </p:sp>
      <p:pic>
        <p:nvPicPr>
          <p:cNvPr id="12" name="Picture 11">
            <a:extLst>
              <a:ext uri="{FF2B5EF4-FFF2-40B4-BE49-F238E27FC236}">
                <a16:creationId xmlns:a16="http://schemas.microsoft.com/office/drawing/2014/main" id="{3A6AEC87-DF52-8F45-A933-3C97994CD11D}"/>
              </a:ext>
            </a:extLst>
          </p:cNvPr>
          <p:cNvPicPr>
            <a:picLocks noChangeAspect="1"/>
          </p:cNvPicPr>
          <p:nvPr/>
        </p:nvPicPr>
        <p:blipFill rotWithShape="1">
          <a:blip r:embed="rId3">
            <a:extLst>
              <a:ext uri="{28A0092B-C50C-407E-A947-70E740481C1C}">
                <a14:useLocalDpi xmlns:a14="http://schemas.microsoft.com/office/drawing/2010/main" val="0"/>
              </a:ext>
            </a:extLst>
          </a:blip>
          <a:srcRect t="1" b="28764"/>
          <a:stretch/>
        </p:blipFill>
        <p:spPr>
          <a:xfrm>
            <a:off x="5050332" y="147313"/>
            <a:ext cx="3908226" cy="3840480"/>
          </a:xfrm>
          <a:prstGeom prst="rect">
            <a:avLst/>
          </a:prstGeom>
        </p:spPr>
      </p:pic>
      <p:pic>
        <p:nvPicPr>
          <p:cNvPr id="14" name="Picture 13">
            <a:extLst>
              <a:ext uri="{FF2B5EF4-FFF2-40B4-BE49-F238E27FC236}">
                <a16:creationId xmlns:a16="http://schemas.microsoft.com/office/drawing/2014/main" id="{3F8F8076-B696-7642-B0E6-5D30A45156B8}"/>
              </a:ext>
            </a:extLst>
          </p:cNvPr>
          <p:cNvPicPr>
            <a:picLocks noChangeAspect="1"/>
          </p:cNvPicPr>
          <p:nvPr/>
        </p:nvPicPr>
        <p:blipFill rotWithShape="1">
          <a:blip r:embed="rId4">
            <a:extLst>
              <a:ext uri="{28A0092B-C50C-407E-A947-70E740481C1C}">
                <a14:useLocalDpi xmlns:a14="http://schemas.microsoft.com/office/drawing/2010/main" val="0"/>
              </a:ext>
            </a:extLst>
          </a:blip>
          <a:srcRect t="-1" b="35646"/>
          <a:stretch/>
        </p:blipFill>
        <p:spPr>
          <a:xfrm>
            <a:off x="886371" y="1327655"/>
            <a:ext cx="3024334" cy="2926080"/>
          </a:xfrm>
          <a:prstGeom prst="rect">
            <a:avLst/>
          </a:prstGeom>
        </p:spPr>
      </p:pic>
      <p:sp>
        <p:nvSpPr>
          <p:cNvPr id="20" name="Shape 157">
            <a:extLst>
              <a:ext uri="{FF2B5EF4-FFF2-40B4-BE49-F238E27FC236}">
                <a16:creationId xmlns:a16="http://schemas.microsoft.com/office/drawing/2014/main" id="{28A8A6E3-BFE4-6E43-A6D5-F404768C06AE}"/>
              </a:ext>
            </a:extLst>
          </p:cNvPr>
          <p:cNvSpPr/>
          <p:nvPr/>
        </p:nvSpPr>
        <p:spPr>
          <a:xfrm>
            <a:off x="246162" y="17559"/>
            <a:ext cx="4216750"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Astrometric Parameters: Positions</a:t>
            </a:r>
            <a:endParaRPr sz="2700" dirty="0">
              <a:solidFill>
                <a:srgbClr val="0070C0"/>
              </a:solidFill>
            </a:endParaRPr>
          </a:p>
        </p:txBody>
      </p:sp>
      <p:sp>
        <p:nvSpPr>
          <p:cNvPr id="21" name="TextBox 20">
            <a:extLst>
              <a:ext uri="{FF2B5EF4-FFF2-40B4-BE49-F238E27FC236}">
                <a16:creationId xmlns:a16="http://schemas.microsoft.com/office/drawing/2014/main" id="{32F778F5-537F-B44A-B460-52D6276748A2}"/>
              </a:ext>
            </a:extLst>
          </p:cNvPr>
          <p:cNvSpPr txBox="1"/>
          <p:nvPr/>
        </p:nvSpPr>
        <p:spPr>
          <a:xfrm>
            <a:off x="5261112" y="4201167"/>
            <a:ext cx="390822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chemeClr val="bg2"/>
                </a:solidFill>
                <a:effectLst/>
                <a:uFillTx/>
                <a:latin typeface="+mn-lt"/>
                <a:sym typeface="Times New Roman"/>
              </a:rPr>
              <a:t>“</a:t>
            </a:r>
            <a:r>
              <a:rPr lang="en-US" sz="1400" dirty="0">
                <a:solidFill>
                  <a:schemeClr val="bg2"/>
                </a:solidFill>
                <a:latin typeface="+mn-lt"/>
              </a:rPr>
              <a:t>X-ray bounds on the r-mode amplitude in millisecond pulsars”</a:t>
            </a:r>
          </a:p>
          <a:p>
            <a:r>
              <a:rPr kumimoji="0" lang="en-US" sz="1400" b="0" i="0" u="none" strike="noStrike" cap="none" spc="0" normalizeH="0" baseline="0" dirty="0" err="1">
                <a:ln>
                  <a:noFill/>
                </a:ln>
                <a:solidFill>
                  <a:schemeClr val="bg2"/>
                </a:solidFill>
                <a:effectLst/>
                <a:uFillTx/>
                <a:latin typeface="+mn-lt"/>
                <a:ea typeface="+mj-ea"/>
                <a:cs typeface="+mj-cs"/>
                <a:sym typeface="Times New Roman"/>
              </a:rPr>
              <a:t>Schwenzer</a:t>
            </a:r>
            <a:r>
              <a:rPr kumimoji="0" lang="en-US" sz="1400" b="0" i="0" u="none" strike="noStrike" cap="none" spc="0" normalizeH="0" baseline="0" dirty="0">
                <a:ln>
                  <a:noFill/>
                </a:ln>
                <a:solidFill>
                  <a:schemeClr val="bg2"/>
                </a:solidFill>
                <a:effectLst/>
                <a:uFillTx/>
                <a:latin typeface="+mn-lt"/>
                <a:ea typeface="+mj-ea"/>
                <a:cs typeface="+mj-cs"/>
                <a:sym typeface="Times New Roman"/>
              </a:rPr>
              <a:t> et al. 2017, </a:t>
            </a:r>
            <a:r>
              <a:rPr kumimoji="0" lang="en-US" sz="1400" b="0" i="0" u="none" strike="noStrike" cap="none" spc="0" normalizeH="0" baseline="0" dirty="0" err="1">
                <a:ln>
                  <a:noFill/>
                </a:ln>
                <a:solidFill>
                  <a:schemeClr val="bg2"/>
                </a:solidFill>
                <a:effectLst/>
                <a:uFillTx/>
                <a:latin typeface="+mn-lt"/>
                <a:ea typeface="+mj-ea"/>
                <a:cs typeface="+mj-cs"/>
                <a:sym typeface="Times New Roman"/>
              </a:rPr>
              <a:t>ApJ</a:t>
            </a:r>
            <a:r>
              <a:rPr kumimoji="0" lang="en-US" sz="1400" b="0" i="0" u="none" strike="noStrike" cap="none" spc="0" normalizeH="0" baseline="0" dirty="0">
                <a:ln>
                  <a:noFill/>
                </a:ln>
                <a:solidFill>
                  <a:schemeClr val="bg2"/>
                </a:solidFill>
                <a:effectLst/>
                <a:uFillTx/>
                <a:latin typeface="+mn-lt"/>
                <a:ea typeface="+mj-ea"/>
                <a:cs typeface="+mj-cs"/>
                <a:sym typeface="Times New Roman"/>
              </a:rPr>
              <a:t>, 466, 2560</a:t>
            </a:r>
          </a:p>
        </p:txBody>
      </p:sp>
    </p:spTree>
    <p:extLst>
      <p:ext uri="{BB962C8B-B14F-4D97-AF65-F5344CB8AC3E}">
        <p14:creationId xmlns:p14="http://schemas.microsoft.com/office/powerpoint/2010/main" val="150641664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12936" y="-53505"/>
            <a:ext cx="4248319"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Astrometric Parameters: Proper Motions</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7" name="TextBox 16">
            <a:extLst>
              <a:ext uri="{FF2B5EF4-FFF2-40B4-BE49-F238E27FC236}">
                <a16:creationId xmlns:a16="http://schemas.microsoft.com/office/drawing/2014/main" id="{5E8A1E3E-6CD2-764F-A68E-2E723147B5B2}"/>
              </a:ext>
            </a:extLst>
          </p:cNvPr>
          <p:cNvSpPr txBox="1"/>
          <p:nvPr/>
        </p:nvSpPr>
        <p:spPr>
          <a:xfrm>
            <a:off x="0" y="1103300"/>
            <a:ext cx="4572000"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Helvetica" pitchFamily="2" charset="0"/>
              </a:rPr>
              <a:t>Of the 65 MSPs, 25</a:t>
            </a:r>
            <a:r>
              <a:rPr kumimoji="0" lang="en-US" sz="2400" b="0" i="0" u="none" strike="noStrike" cap="none" spc="0" normalizeH="0" dirty="0">
                <a:ln>
                  <a:noFill/>
                </a:ln>
                <a:solidFill>
                  <a:schemeClr val="bg2"/>
                </a:solidFill>
                <a:effectLst/>
                <a:uFillTx/>
                <a:latin typeface="Helvetica" pitchFamily="2" charset="0"/>
                <a:ea typeface="+mj-ea"/>
                <a:cs typeface="+mj-cs"/>
                <a:sym typeface="Times New Roman"/>
              </a:rPr>
              <a:t> and </a:t>
            </a:r>
            <a:r>
              <a:rPr lang="en-US" dirty="0">
                <a:solidFill>
                  <a:schemeClr val="bg2"/>
                </a:solidFill>
                <a:latin typeface="Helvetica" pitchFamily="2" charset="0"/>
              </a:rPr>
              <a:t>eight</a:t>
            </a:r>
            <a:r>
              <a:rPr kumimoji="0" lang="en-US" sz="2400" b="0" i="0" u="none" strike="noStrike" cap="none" spc="0" normalizeH="0" dirty="0">
                <a:ln>
                  <a:noFill/>
                </a:ln>
                <a:solidFill>
                  <a:schemeClr val="bg2"/>
                </a:solidFill>
                <a:effectLst/>
                <a:uFillTx/>
                <a:latin typeface="Helvetica" pitchFamily="2" charset="0"/>
                <a:ea typeface="+mj-ea"/>
                <a:cs typeface="+mj-cs"/>
                <a:sym typeface="Times New Roman"/>
              </a:rPr>
              <a:t> </a:t>
            </a:r>
            <a:r>
              <a:rPr lang="en-US" dirty="0">
                <a:solidFill>
                  <a:schemeClr val="bg2"/>
                </a:solidFill>
                <a:latin typeface="Helvetica" pitchFamily="2" charset="0"/>
              </a:rPr>
              <a:t>have significant proper motion measurements in RA and DEC.</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Helvetica"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dirty="0">
              <a:ln>
                <a:noFill/>
              </a:ln>
              <a:solidFill>
                <a:schemeClr val="bg2"/>
              </a:solidFill>
              <a:effectLst/>
              <a:uFillTx/>
              <a:latin typeface="Helvetica" pitchFamily="2" charset="0"/>
              <a:ea typeface="+mj-ea"/>
              <a:cs typeface="+mj-cs"/>
              <a:sym typeface="Times New Roman"/>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Helvetica" pitchFamily="2" charset="0"/>
            </a:endParaRPr>
          </a:p>
        </p:txBody>
      </p:sp>
      <p:pic>
        <p:nvPicPr>
          <p:cNvPr id="18" name="Picture 17">
            <a:extLst>
              <a:ext uri="{FF2B5EF4-FFF2-40B4-BE49-F238E27FC236}">
                <a16:creationId xmlns:a16="http://schemas.microsoft.com/office/drawing/2014/main" id="{88BC4186-4EC5-384C-9A2D-62D4D0ADE56A}"/>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19" name="Picture 18">
            <a:extLst>
              <a:ext uri="{FF2B5EF4-FFF2-40B4-BE49-F238E27FC236}">
                <a16:creationId xmlns:a16="http://schemas.microsoft.com/office/drawing/2014/main" id="{4F10E148-E940-0B4B-8AD6-ECFD559FF7D6}"/>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20" name="TextBox 19">
            <a:extLst>
              <a:ext uri="{FF2B5EF4-FFF2-40B4-BE49-F238E27FC236}">
                <a16:creationId xmlns:a16="http://schemas.microsoft.com/office/drawing/2014/main" id="{96E15DCE-16B1-7547-9EBE-A4BEA969D8BB}"/>
              </a:ext>
            </a:extLst>
          </p:cNvPr>
          <p:cNvSpPr txBox="1"/>
          <p:nvPr/>
        </p:nvSpPr>
        <p:spPr>
          <a:xfrm>
            <a:off x="4841409" y="1598000"/>
            <a:ext cx="3710609" cy="310896"/>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9" name="Shape 137">
            <a:extLst>
              <a:ext uri="{FF2B5EF4-FFF2-40B4-BE49-F238E27FC236}">
                <a16:creationId xmlns:a16="http://schemas.microsoft.com/office/drawing/2014/main" id="{140291B9-ACAF-7F41-985F-1D272E22A3F3}"/>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217778921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8" name="TextBox 7">
            <a:extLst>
              <a:ext uri="{FF2B5EF4-FFF2-40B4-BE49-F238E27FC236}">
                <a16:creationId xmlns:a16="http://schemas.microsoft.com/office/drawing/2014/main" id="{06D0A572-431B-E646-9BF7-839C468E7543}"/>
              </a:ext>
            </a:extLst>
          </p:cNvPr>
          <p:cNvSpPr txBox="1"/>
          <p:nvPr/>
        </p:nvSpPr>
        <p:spPr>
          <a:xfrm>
            <a:off x="3962400" y="1398494"/>
            <a:ext cx="3738282" cy="654424"/>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9" name="TextBox 8">
            <a:extLst>
              <a:ext uri="{FF2B5EF4-FFF2-40B4-BE49-F238E27FC236}">
                <a16:creationId xmlns:a16="http://schemas.microsoft.com/office/drawing/2014/main" id="{B881CAA3-51EA-9544-9E0A-C4ABCC32675D}"/>
              </a:ext>
            </a:extLst>
          </p:cNvPr>
          <p:cNvSpPr txBox="1"/>
          <p:nvPr/>
        </p:nvSpPr>
        <p:spPr>
          <a:xfrm>
            <a:off x="3962400" y="2383396"/>
            <a:ext cx="3648635" cy="159581"/>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11" name="Picture 10">
            <a:extLst>
              <a:ext uri="{FF2B5EF4-FFF2-40B4-BE49-F238E27FC236}">
                <a16:creationId xmlns:a16="http://schemas.microsoft.com/office/drawing/2014/main" id="{47A002CC-ECE1-D949-B2D1-0D68D072A925}"/>
              </a:ext>
            </a:extLst>
          </p:cNvPr>
          <p:cNvPicPr>
            <a:picLocks noChangeAspect="1"/>
          </p:cNvPicPr>
          <p:nvPr/>
        </p:nvPicPr>
        <p:blipFill rotWithShape="1">
          <a:blip r:embed="rId3">
            <a:extLst>
              <a:ext uri="{28A0092B-C50C-407E-A947-70E740481C1C}">
                <a14:useLocalDpi xmlns:a14="http://schemas.microsoft.com/office/drawing/2010/main" val="0"/>
              </a:ext>
            </a:extLst>
          </a:blip>
          <a:srcRect t="-2120" b="10014"/>
          <a:stretch/>
        </p:blipFill>
        <p:spPr>
          <a:xfrm>
            <a:off x="2905020" y="3033"/>
            <a:ext cx="6565472" cy="2974648"/>
          </a:xfrm>
          <a:prstGeom prst="rect">
            <a:avLst/>
          </a:prstGeom>
        </p:spPr>
      </p:pic>
      <p:sp>
        <p:nvSpPr>
          <p:cNvPr id="12" name="TextBox 11">
            <a:extLst>
              <a:ext uri="{FF2B5EF4-FFF2-40B4-BE49-F238E27FC236}">
                <a16:creationId xmlns:a16="http://schemas.microsoft.com/office/drawing/2014/main" id="{F767844A-9F97-EA49-9E99-15300A7754CA}"/>
              </a:ext>
            </a:extLst>
          </p:cNvPr>
          <p:cNvSpPr txBox="1"/>
          <p:nvPr/>
        </p:nvSpPr>
        <p:spPr>
          <a:xfrm>
            <a:off x="48856" y="892297"/>
            <a:ext cx="3128559" cy="3231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2"/>
                </a:solidFill>
                <a:effectLst/>
                <a:uFillTx/>
                <a:latin typeface="+mn-lt"/>
                <a:ea typeface="+mj-ea"/>
                <a:cs typeface="+mj-cs"/>
                <a:sym typeface="Times New Roman"/>
              </a:rPr>
              <a:t>MSP proper motions are fairly random, like other old populations,</a:t>
            </a:r>
            <a:r>
              <a:rPr kumimoji="0" lang="en-US" sz="1800" b="0" i="0" u="none" strike="noStrike" cap="none" spc="0" normalizeH="0" dirty="0">
                <a:ln>
                  <a:noFill/>
                </a:ln>
                <a:solidFill>
                  <a:schemeClr val="bg2"/>
                </a:solidFill>
                <a:effectLst/>
                <a:uFillTx/>
                <a:latin typeface="+mn-lt"/>
                <a:ea typeface="+mj-ea"/>
                <a:cs typeface="+mj-cs"/>
                <a:sym typeface="Times New Roman"/>
              </a:rPr>
              <a:t> and lower than normal pulsars. </a:t>
            </a:r>
          </a:p>
          <a:p>
            <a:pPr marL="0" marR="0" indent="0" algn="l" defTabSz="914400" rtl="0" fontAlgn="auto" latinLnBrk="0" hangingPunct="0">
              <a:lnSpc>
                <a:spcPct val="100000"/>
              </a:lnSpc>
              <a:spcBef>
                <a:spcPts val="0"/>
              </a:spcBef>
              <a:spcAft>
                <a:spcPts val="0"/>
              </a:spcAft>
              <a:buClrTx/>
              <a:buSzTx/>
              <a:buFontTx/>
              <a:buNone/>
              <a:tabLst/>
            </a:pPr>
            <a:endParaRPr lang="en-US" sz="1800"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dirty="0">
                <a:ln>
                  <a:noFill/>
                </a:ln>
                <a:solidFill>
                  <a:schemeClr val="bg2"/>
                </a:solidFill>
                <a:effectLst/>
                <a:uFillTx/>
                <a:latin typeface="+mn-lt"/>
                <a:ea typeface="+mj-ea"/>
                <a:cs typeface="+mj-cs"/>
                <a:sym typeface="Times New Roman"/>
              </a:rPr>
              <a:t>Can we constrain kick velocities? </a:t>
            </a:r>
          </a:p>
          <a:p>
            <a:pPr marL="0" marR="0" indent="0" algn="l" defTabSz="914400" rtl="0" fontAlgn="auto" latinLnBrk="0" hangingPunct="0">
              <a:lnSpc>
                <a:spcPct val="100000"/>
              </a:lnSpc>
              <a:spcBef>
                <a:spcPts val="0"/>
              </a:spcBef>
              <a:spcAft>
                <a:spcPts val="0"/>
              </a:spcAft>
              <a:buClrTx/>
              <a:buSzTx/>
              <a:buFontTx/>
              <a:buNone/>
              <a:tabLst/>
            </a:pPr>
            <a:endParaRPr lang="en-US" sz="1800"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dirty="0">
                <a:ln>
                  <a:noFill/>
                </a:ln>
                <a:solidFill>
                  <a:schemeClr val="bg2"/>
                </a:solidFill>
                <a:effectLst/>
                <a:uFillTx/>
                <a:latin typeface="+mn-lt"/>
                <a:ea typeface="+mj-ea"/>
                <a:cs typeface="+mj-cs"/>
                <a:sym typeface="Times New Roman"/>
              </a:rPr>
              <a:t>Dependence of kick on companion type?</a:t>
            </a:r>
            <a:endParaRPr kumimoji="0" lang="en-US" sz="1800" b="0" i="0" u="none" strike="noStrike" cap="none" spc="0" normalizeH="0" baseline="0" dirty="0">
              <a:ln>
                <a:noFill/>
              </a:ln>
              <a:solidFill>
                <a:schemeClr val="bg2"/>
              </a:solidFill>
              <a:effectLst/>
              <a:uFillTx/>
              <a:latin typeface="+mn-lt"/>
              <a:ea typeface="+mj-ea"/>
              <a:cs typeface="+mj-cs"/>
              <a:sym typeface="Times New Roman"/>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sp>
        <p:nvSpPr>
          <p:cNvPr id="14" name="TextBox 13">
            <a:extLst>
              <a:ext uri="{FF2B5EF4-FFF2-40B4-BE49-F238E27FC236}">
                <a16:creationId xmlns:a16="http://schemas.microsoft.com/office/drawing/2014/main" id="{810FC84A-E1E6-8145-A763-7082EAE96250}"/>
              </a:ext>
            </a:extLst>
          </p:cNvPr>
          <p:cNvSpPr txBox="1"/>
          <p:nvPr/>
        </p:nvSpPr>
        <p:spPr>
          <a:xfrm>
            <a:off x="3538330" y="3059046"/>
            <a:ext cx="541104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chemeClr val="bg2"/>
                </a:solidFill>
                <a:effectLst/>
                <a:uFillTx/>
                <a:latin typeface="+mn-lt"/>
                <a:sym typeface="Times New Roman"/>
              </a:rPr>
              <a:t>“</a:t>
            </a:r>
            <a:r>
              <a:rPr lang="en-US" sz="1400" dirty="0">
                <a:solidFill>
                  <a:schemeClr val="bg2"/>
                </a:solidFill>
                <a:latin typeface="+mn-lt"/>
              </a:rPr>
              <a:t>The </a:t>
            </a:r>
            <a:r>
              <a:rPr lang="en-US" sz="1400" dirty="0" err="1">
                <a:solidFill>
                  <a:schemeClr val="bg2"/>
                </a:solidFill>
                <a:latin typeface="+mn-lt"/>
              </a:rPr>
              <a:t>NANOGrav</a:t>
            </a:r>
            <a:r>
              <a:rPr lang="en-US" sz="1400" dirty="0">
                <a:solidFill>
                  <a:schemeClr val="bg2"/>
                </a:solidFill>
                <a:latin typeface="+mn-lt"/>
              </a:rPr>
              <a:t> Nine-year Data Set: Astrometric Measurements of 37 Millisecond Pulsars” </a:t>
            </a:r>
            <a:r>
              <a:rPr kumimoji="0" lang="en-US" sz="1400" b="0" i="0" u="none" strike="noStrike" cap="none" spc="0" normalizeH="0" baseline="0" dirty="0">
                <a:ln>
                  <a:noFill/>
                </a:ln>
                <a:solidFill>
                  <a:schemeClr val="bg2"/>
                </a:solidFill>
                <a:effectLst/>
                <a:uFillTx/>
                <a:latin typeface="+mn-lt"/>
                <a:sym typeface="Times New Roman"/>
              </a:rPr>
              <a:t>Matthews et al. 2016, </a:t>
            </a:r>
            <a:r>
              <a:rPr kumimoji="0" lang="en-US" sz="1400" b="0" i="0" u="none" strike="noStrike" cap="none" spc="0" normalizeH="0" baseline="0" dirty="0" err="1">
                <a:ln>
                  <a:noFill/>
                </a:ln>
                <a:solidFill>
                  <a:schemeClr val="bg2"/>
                </a:solidFill>
                <a:effectLst/>
                <a:uFillTx/>
                <a:latin typeface="+mn-lt"/>
                <a:sym typeface="Times New Roman"/>
              </a:rPr>
              <a:t>ApJ</a:t>
            </a:r>
            <a:r>
              <a:rPr kumimoji="0" lang="en-US" sz="1400" b="0" i="0" u="none" strike="noStrike" cap="none" spc="0" normalizeH="0" baseline="0" dirty="0">
                <a:ln>
                  <a:noFill/>
                </a:ln>
                <a:solidFill>
                  <a:schemeClr val="bg2"/>
                </a:solidFill>
                <a:effectLst/>
                <a:uFillTx/>
                <a:latin typeface="+mn-lt"/>
                <a:sym typeface="Times New Roman"/>
              </a:rPr>
              <a:t>, 818, 92</a:t>
            </a:r>
          </a:p>
        </p:txBody>
      </p:sp>
      <p:pic>
        <p:nvPicPr>
          <p:cNvPr id="5" name="Picture 4">
            <a:extLst>
              <a:ext uri="{FF2B5EF4-FFF2-40B4-BE49-F238E27FC236}">
                <a16:creationId xmlns:a16="http://schemas.microsoft.com/office/drawing/2014/main" id="{FDC83E90-06C5-414D-942E-01BF2F4A6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6" y="2290715"/>
            <a:ext cx="3311167" cy="2542976"/>
          </a:xfrm>
          <a:prstGeom prst="rect">
            <a:avLst/>
          </a:prstGeom>
        </p:spPr>
      </p:pic>
      <p:sp>
        <p:nvSpPr>
          <p:cNvPr id="16" name="TextBox 15">
            <a:extLst>
              <a:ext uri="{FF2B5EF4-FFF2-40B4-BE49-F238E27FC236}">
                <a16:creationId xmlns:a16="http://schemas.microsoft.com/office/drawing/2014/main" id="{AF08A466-C561-EE49-B635-E8655F6BBFB9}"/>
              </a:ext>
            </a:extLst>
          </p:cNvPr>
          <p:cNvSpPr txBox="1"/>
          <p:nvPr/>
        </p:nvSpPr>
        <p:spPr>
          <a:xfrm>
            <a:off x="4200940" y="3314437"/>
            <a:ext cx="474843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en-US" sz="1800"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dirty="0">
                <a:ln>
                  <a:noFill/>
                </a:ln>
                <a:solidFill>
                  <a:schemeClr val="bg2"/>
                </a:solidFill>
                <a:effectLst/>
                <a:uFillTx/>
                <a:latin typeface="+mn-lt"/>
                <a:ea typeface="+mj-ea"/>
                <a:cs typeface="+mj-cs"/>
                <a:sym typeface="Times New Roman"/>
              </a:rPr>
              <a:t>Can we constrain kick velocities? </a:t>
            </a:r>
          </a:p>
          <a:p>
            <a:pPr marL="0" marR="0" indent="0" algn="l" defTabSz="914400" rtl="0" fontAlgn="auto" latinLnBrk="0" hangingPunct="0">
              <a:lnSpc>
                <a:spcPct val="100000"/>
              </a:lnSpc>
              <a:spcBef>
                <a:spcPts val="0"/>
              </a:spcBef>
              <a:spcAft>
                <a:spcPts val="0"/>
              </a:spcAft>
              <a:buClrTx/>
              <a:buSzTx/>
              <a:buFontTx/>
              <a:buNone/>
              <a:tabLst/>
            </a:pPr>
            <a:endParaRPr lang="en-US" sz="1800"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dirty="0">
                <a:ln>
                  <a:noFill/>
                </a:ln>
                <a:solidFill>
                  <a:schemeClr val="bg2"/>
                </a:solidFill>
                <a:effectLst/>
                <a:uFillTx/>
                <a:latin typeface="+mn-lt"/>
                <a:ea typeface="+mj-ea"/>
                <a:cs typeface="+mj-cs"/>
                <a:sym typeface="Times New Roman"/>
              </a:rPr>
              <a:t>Dependence of kick on type of supernova?</a:t>
            </a:r>
            <a:endParaRPr kumimoji="0" lang="en-US" sz="1800" b="0" i="0" u="none" strike="noStrike" cap="none" spc="0" normalizeH="0" baseline="0" dirty="0">
              <a:ln>
                <a:noFill/>
              </a:ln>
              <a:solidFill>
                <a:schemeClr val="bg2"/>
              </a:solidFill>
              <a:effectLst/>
              <a:uFillTx/>
              <a:latin typeface="+mn-lt"/>
              <a:ea typeface="+mj-ea"/>
              <a:cs typeface="+mj-cs"/>
              <a:sym typeface="Times New Roman"/>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sp>
        <p:nvSpPr>
          <p:cNvPr id="17" name="TextBox 16">
            <a:extLst>
              <a:ext uri="{FF2B5EF4-FFF2-40B4-BE49-F238E27FC236}">
                <a16:creationId xmlns:a16="http://schemas.microsoft.com/office/drawing/2014/main" id="{5F9F3BA2-DED1-AD4C-9FE1-845E3B9E83DC}"/>
              </a:ext>
            </a:extLst>
          </p:cNvPr>
          <p:cNvSpPr txBox="1"/>
          <p:nvPr/>
        </p:nvSpPr>
        <p:spPr>
          <a:xfrm>
            <a:off x="2111598" y="4856394"/>
            <a:ext cx="53870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sz="1400" b="0" i="0" u="none" strike="noStrike" cap="none" spc="0" normalizeH="0" baseline="0" dirty="0">
                <a:ln>
                  <a:noFill/>
                </a:ln>
                <a:solidFill>
                  <a:schemeClr val="bg2"/>
                </a:solidFill>
                <a:effectLst/>
                <a:uFillTx/>
                <a:latin typeface="+mn-lt"/>
                <a:sym typeface="Times New Roman"/>
              </a:rPr>
              <a:t>“</a:t>
            </a:r>
            <a:r>
              <a:rPr lang="en-US" sz="1400" dirty="0">
                <a:solidFill>
                  <a:schemeClr val="bg2"/>
                </a:solidFill>
                <a:latin typeface="+mn-lt"/>
              </a:rPr>
              <a:t>Millisecond pulsar velocities” </a:t>
            </a:r>
            <a:r>
              <a:rPr kumimoji="0" lang="en-US" sz="1400" b="0" i="0" u="none" strike="noStrike" cap="none" spc="0" normalizeH="0" baseline="0" dirty="0">
                <a:ln>
                  <a:noFill/>
                </a:ln>
                <a:solidFill>
                  <a:schemeClr val="bg2"/>
                </a:solidFill>
                <a:effectLst/>
                <a:uFillTx/>
                <a:latin typeface="+mn-lt"/>
                <a:sym typeface="Times New Roman"/>
              </a:rPr>
              <a:t>Toscano et al. </a:t>
            </a:r>
            <a:r>
              <a:rPr lang="en-US" sz="1400" dirty="0">
                <a:solidFill>
                  <a:schemeClr val="bg2"/>
                </a:solidFill>
                <a:latin typeface="+mn-lt"/>
              </a:rPr>
              <a:t>1999</a:t>
            </a:r>
            <a:r>
              <a:rPr kumimoji="0" lang="en-US" sz="1400" b="0" i="0" u="none" strike="noStrike" cap="none" spc="0" normalizeH="0" baseline="0" dirty="0">
                <a:ln>
                  <a:noFill/>
                </a:ln>
                <a:solidFill>
                  <a:schemeClr val="bg2"/>
                </a:solidFill>
                <a:effectLst/>
                <a:uFillTx/>
                <a:latin typeface="+mn-lt"/>
                <a:sym typeface="Times New Roman"/>
              </a:rPr>
              <a:t>, MNRAS, 307, 4</a:t>
            </a:r>
          </a:p>
        </p:txBody>
      </p:sp>
      <p:sp>
        <p:nvSpPr>
          <p:cNvPr id="18" name="Shape 157">
            <a:extLst>
              <a:ext uri="{FF2B5EF4-FFF2-40B4-BE49-F238E27FC236}">
                <a16:creationId xmlns:a16="http://schemas.microsoft.com/office/drawing/2014/main" id="{9CE46FE1-5E5B-684E-A5A8-4AC7FA06F433}"/>
              </a:ext>
            </a:extLst>
          </p:cNvPr>
          <p:cNvSpPr/>
          <p:nvPr/>
        </p:nvSpPr>
        <p:spPr>
          <a:xfrm>
            <a:off x="48856" y="-2527"/>
            <a:ext cx="4248319"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Astrometric Parameters: Proper Motions</a:t>
            </a:r>
            <a:endParaRPr sz="2700" dirty="0">
              <a:solidFill>
                <a:srgbClr val="0070C0"/>
              </a:solidFill>
            </a:endParaRPr>
          </a:p>
        </p:txBody>
      </p:sp>
    </p:spTree>
    <p:extLst>
      <p:ext uri="{BB962C8B-B14F-4D97-AF65-F5344CB8AC3E}">
        <p14:creationId xmlns:p14="http://schemas.microsoft.com/office/powerpoint/2010/main" val="16379494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3300"/>
                </a:solidFill>
                <a:effectLst/>
                <a:uLnTx/>
                <a:uFillTx/>
                <a:latin typeface="Helvetica"/>
                <a:ea typeface="+mn-ea"/>
                <a:cs typeface="Times New Roman"/>
                <a:sym typeface="Times New Roman"/>
              </a:rPr>
              <a:t>   </a:t>
            </a:r>
            <a:endParaRPr kumimoji="0" lang="en-US" sz="2400" b="0" i="0" u="none" strike="noStrike" kern="0" cap="none" spc="0" normalizeH="0" baseline="0" noProof="0" dirty="0">
              <a:ln>
                <a:noFill/>
              </a:ln>
              <a:solidFill>
                <a:srgbClr val="003300"/>
              </a:solidFill>
              <a:effectLst/>
              <a:uLnTx/>
              <a:uFillTx/>
              <a:latin typeface="Times New Roman"/>
              <a:ea typeface="+mj-ea"/>
              <a:cs typeface="Times New Roman"/>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3BF"/>
                </a:solidFill>
                <a:effectLst/>
                <a:uLnTx/>
                <a:uFillTx/>
                <a:latin typeface="Helvetica"/>
                <a:sym typeface="Helvetica"/>
              </a:rPr>
              <a:t>IPTA  Student Workshop							                         June 14 2019</a:t>
            </a:r>
            <a:endParaRPr kumimoji="0" sz="1050" b="0" i="0" u="none" strike="noStrike" kern="0" cap="none" spc="0" normalizeH="0" baseline="0" noProof="0" dirty="0">
              <a:ln>
                <a:noFill/>
              </a:ln>
              <a:solidFill>
                <a:srgbClr val="0073BF"/>
              </a:solidFill>
              <a:effectLst/>
              <a:uLnTx/>
              <a:uFillTx/>
              <a:latin typeface="Helvetica"/>
              <a:sym typeface="Helvetica"/>
            </a:endParaRPr>
          </a:p>
        </p:txBody>
      </p:sp>
      <p:sp>
        <p:nvSpPr>
          <p:cNvPr id="12" name="TextBox 11">
            <a:extLst>
              <a:ext uri="{FF2B5EF4-FFF2-40B4-BE49-F238E27FC236}">
                <a16:creationId xmlns:a16="http://schemas.microsoft.com/office/drawing/2014/main" id="{F767844A-9F97-EA49-9E99-15300A7754CA}"/>
              </a:ext>
            </a:extLst>
          </p:cNvPr>
          <p:cNvSpPr txBox="1"/>
          <p:nvPr/>
        </p:nvSpPr>
        <p:spPr>
          <a:xfrm>
            <a:off x="323681" y="1353320"/>
            <a:ext cx="8895147"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strike="noStrike" kern="0" cap="none" spc="0" normalizeH="0" baseline="0" noProof="0" dirty="0">
                <a:ln>
                  <a:noFill/>
                </a:ln>
                <a:solidFill>
                  <a:schemeClr val="bg2"/>
                </a:solidFill>
                <a:effectLst/>
                <a:uLnTx/>
                <a:uFillTx/>
                <a:latin typeface="+mn-lt"/>
                <a:cs typeface="Times New Roman"/>
                <a:sym typeface="Times New Roman"/>
              </a:rPr>
              <a:t>Accurate</a:t>
            </a:r>
            <a:r>
              <a:rPr kumimoji="0" lang="en-US" sz="1800" b="0" i="0" strike="noStrike" kern="0" cap="none" spc="0" normalizeH="0" noProof="0" dirty="0">
                <a:ln>
                  <a:noFill/>
                </a:ln>
                <a:solidFill>
                  <a:schemeClr val="bg2"/>
                </a:solidFill>
                <a:effectLst/>
                <a:uLnTx/>
                <a:uFillTx/>
                <a:latin typeface="+mn-lt"/>
                <a:cs typeface="Times New Roman"/>
                <a:sym typeface="Times New Roman"/>
              </a:rPr>
              <a:t> proper motions and distances allow corrections of period derivatives for Doppler effects to get intrinsic period derivatives – called the </a:t>
            </a:r>
            <a:r>
              <a:rPr lang="en-US" sz="1800" dirty="0">
                <a:solidFill>
                  <a:schemeClr val="bg2"/>
                </a:solidFill>
                <a:latin typeface="+mn-lt"/>
                <a:hlinkClick r:id="rId3">
                  <a:extLst>
                    <a:ext uri="{A12FA001-AC4F-418D-AE19-62706E023703}">
                      <ahyp:hlinkClr xmlns:ahyp="http://schemas.microsoft.com/office/drawing/2018/hyperlinkcolor" val="tx"/>
                    </a:ext>
                  </a:extLst>
                </a:hlinkClick>
              </a:rPr>
              <a:t>Shklovskii</a:t>
            </a:r>
            <a:r>
              <a:rPr lang="en-US" sz="1800" dirty="0">
                <a:solidFill>
                  <a:schemeClr val="bg2"/>
                </a:solidFill>
                <a:latin typeface="+mn-lt"/>
              </a:rPr>
              <a:t> effect.</a:t>
            </a:r>
            <a:endParaRPr kumimoji="0" lang="en-US" sz="1800" b="0" i="0" strike="noStrike" kern="0" cap="none" spc="0" normalizeH="0" baseline="0" noProof="0" dirty="0">
              <a:ln>
                <a:noFill/>
              </a:ln>
              <a:solidFill>
                <a:schemeClr val="bg2"/>
              </a:solidFill>
              <a:effectLst/>
              <a:uLnTx/>
              <a:uFillTx/>
              <a:latin typeface="+mn-lt"/>
              <a:cs typeface="Times New Roman"/>
              <a:sym typeface="Times New Roman"/>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35353"/>
              </a:solidFill>
              <a:effectLst/>
              <a:uLnTx/>
              <a:uFillTx/>
              <a:latin typeface="Helvetica"/>
              <a:cs typeface="Times New Roman"/>
              <a:sym typeface="Times New Roman"/>
            </a:endParaRPr>
          </a:p>
        </p:txBody>
      </p:sp>
      <p:pic>
        <p:nvPicPr>
          <p:cNvPr id="4" name="Picture 3">
            <a:extLst>
              <a:ext uri="{FF2B5EF4-FFF2-40B4-BE49-F238E27FC236}">
                <a16:creationId xmlns:a16="http://schemas.microsoft.com/office/drawing/2014/main" id="{2A0BB70D-F0B6-6F42-B294-105FEBAC1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253" y="2774520"/>
            <a:ext cx="4775200" cy="1155700"/>
          </a:xfrm>
          <a:prstGeom prst="rect">
            <a:avLst/>
          </a:prstGeom>
        </p:spPr>
      </p:pic>
      <p:sp>
        <p:nvSpPr>
          <p:cNvPr id="14" name="Shape 157">
            <a:extLst>
              <a:ext uri="{FF2B5EF4-FFF2-40B4-BE49-F238E27FC236}">
                <a16:creationId xmlns:a16="http://schemas.microsoft.com/office/drawing/2014/main" id="{EE69E5AD-4F05-E947-89FF-7C10CD15CDE3}"/>
              </a:ext>
            </a:extLst>
          </p:cNvPr>
          <p:cNvSpPr/>
          <p:nvPr/>
        </p:nvSpPr>
        <p:spPr>
          <a:xfrm>
            <a:off x="48856" y="-2527"/>
            <a:ext cx="4248319"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Astrometric Parameters: Proper Motions</a:t>
            </a:r>
            <a:endParaRPr sz="2700" dirty="0">
              <a:solidFill>
                <a:srgbClr val="0070C0"/>
              </a:solidFill>
            </a:endParaRPr>
          </a:p>
        </p:txBody>
      </p:sp>
    </p:spTree>
    <p:extLst>
      <p:ext uri="{BB962C8B-B14F-4D97-AF65-F5344CB8AC3E}">
        <p14:creationId xmlns:p14="http://schemas.microsoft.com/office/powerpoint/2010/main" val="96958413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323681" y="-43100"/>
            <a:ext cx="3545954"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Spin and Spin-Down Parameters</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1" name="TextBox 10">
            <a:extLst>
              <a:ext uri="{FF2B5EF4-FFF2-40B4-BE49-F238E27FC236}">
                <a16:creationId xmlns:a16="http://schemas.microsoft.com/office/drawing/2014/main" id="{F5A1A624-6E8E-1B41-A89F-404E323DF588}"/>
              </a:ext>
            </a:extLst>
          </p:cNvPr>
          <p:cNvSpPr txBox="1"/>
          <p:nvPr/>
        </p:nvSpPr>
        <p:spPr>
          <a:xfrm>
            <a:off x="304469" y="1385501"/>
            <a:ext cx="3690090"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j-ea"/>
                <a:cs typeface="+mj-cs"/>
                <a:sym typeface="Times New Roman"/>
              </a:rPr>
              <a:t>Measured for all pulsars!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12" name="Picture 11">
            <a:extLst>
              <a:ext uri="{FF2B5EF4-FFF2-40B4-BE49-F238E27FC236}">
                <a16:creationId xmlns:a16="http://schemas.microsoft.com/office/drawing/2014/main" id="{1BB04704-C316-1B48-8E71-CB42E3F4DC10}"/>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13" name="Picture 12">
            <a:extLst>
              <a:ext uri="{FF2B5EF4-FFF2-40B4-BE49-F238E27FC236}">
                <a16:creationId xmlns:a16="http://schemas.microsoft.com/office/drawing/2014/main" id="{852121F1-A5D8-DE45-A020-7D87B7659763}"/>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14" name="TextBox 13">
            <a:extLst>
              <a:ext uri="{FF2B5EF4-FFF2-40B4-BE49-F238E27FC236}">
                <a16:creationId xmlns:a16="http://schemas.microsoft.com/office/drawing/2014/main" id="{F517F597-3CA2-854A-8B23-F894EA1DF8D7}"/>
              </a:ext>
            </a:extLst>
          </p:cNvPr>
          <p:cNvSpPr txBox="1"/>
          <p:nvPr/>
        </p:nvSpPr>
        <p:spPr>
          <a:xfrm>
            <a:off x="4779778" y="1885128"/>
            <a:ext cx="3801037" cy="329675"/>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9" name="Shape 137">
            <a:extLst>
              <a:ext uri="{FF2B5EF4-FFF2-40B4-BE49-F238E27FC236}">
                <a16:creationId xmlns:a16="http://schemas.microsoft.com/office/drawing/2014/main" id="{CD001FC5-BCF8-1A42-BD54-30B2BF09AA48}"/>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3BF"/>
                </a:solidFill>
                <a:effectLst/>
                <a:uLnTx/>
                <a:uFillTx/>
                <a:latin typeface="Helvetica"/>
                <a:sym typeface="Helvetica"/>
              </a:rPr>
              <a:t>IPTA  Student Workshop							                         June 14 2019</a:t>
            </a:r>
            <a:endParaRPr kumimoji="0" sz="1050" b="0" i="0" u="none" strike="noStrike" kern="0" cap="none" spc="0" normalizeH="0" baseline="0" noProof="0" dirty="0">
              <a:ln>
                <a:noFill/>
              </a:ln>
              <a:solidFill>
                <a:srgbClr val="0073BF"/>
              </a:solidFill>
              <a:effectLst/>
              <a:uLnTx/>
              <a:uFillTx/>
              <a:latin typeface="Helvetica"/>
              <a:sym typeface="Helvetica"/>
            </a:endParaRPr>
          </a:p>
        </p:txBody>
      </p:sp>
    </p:spTree>
    <p:extLst>
      <p:ext uri="{BB962C8B-B14F-4D97-AF65-F5344CB8AC3E}">
        <p14:creationId xmlns:p14="http://schemas.microsoft.com/office/powerpoint/2010/main" val="177505262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1" name="TextBox 10">
            <a:extLst>
              <a:ext uri="{FF2B5EF4-FFF2-40B4-BE49-F238E27FC236}">
                <a16:creationId xmlns:a16="http://schemas.microsoft.com/office/drawing/2014/main" id="{F5A1A624-6E8E-1B41-A89F-404E323DF588}"/>
              </a:ext>
            </a:extLst>
          </p:cNvPr>
          <p:cNvSpPr txBox="1"/>
          <p:nvPr/>
        </p:nvSpPr>
        <p:spPr>
          <a:xfrm>
            <a:off x="0" y="1002092"/>
            <a:ext cx="3690090"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j-ea"/>
                <a:cs typeface="+mj-cs"/>
                <a:sym typeface="Times New Roman"/>
              </a:rPr>
              <a:t>What</a:t>
            </a:r>
            <a:r>
              <a:rPr kumimoji="0" lang="en-US" sz="2400" b="0" i="0" u="none" strike="noStrike" cap="none" spc="0" normalizeH="0" dirty="0">
                <a:ln>
                  <a:noFill/>
                </a:ln>
                <a:solidFill>
                  <a:schemeClr val="bg2"/>
                </a:solidFill>
                <a:effectLst/>
                <a:uFillTx/>
                <a:latin typeface="+mn-lt"/>
                <a:ea typeface="+mj-ea"/>
                <a:cs typeface="+mj-cs"/>
                <a:sym typeface="Times New Roman"/>
              </a:rPr>
              <a:t> are the fundamental properties of pulsars?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j-ea"/>
                <a:cs typeface="+mj-cs"/>
                <a:sym typeface="Times New Roman"/>
              </a:rPr>
              <a:t>How do they evolve?</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6" name="Picture 5">
            <a:extLst>
              <a:ext uri="{FF2B5EF4-FFF2-40B4-BE49-F238E27FC236}">
                <a16:creationId xmlns:a16="http://schemas.microsoft.com/office/drawing/2014/main" id="{086439A7-C887-F046-B7D5-EB53A23F5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670" y="228238"/>
            <a:ext cx="4052956" cy="4600653"/>
          </a:xfrm>
          <a:prstGeom prst="rect">
            <a:avLst/>
          </a:prstGeom>
        </p:spPr>
      </p:pic>
      <p:pic>
        <p:nvPicPr>
          <p:cNvPr id="12" name="Picture 11">
            <a:extLst>
              <a:ext uri="{FF2B5EF4-FFF2-40B4-BE49-F238E27FC236}">
                <a16:creationId xmlns:a16="http://schemas.microsoft.com/office/drawing/2014/main" id="{B1D834D2-58A9-B14D-BCC4-EF879AC8F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304" y="2598368"/>
            <a:ext cx="2432586" cy="1102056"/>
          </a:xfrm>
          <a:prstGeom prst="rect">
            <a:avLst/>
          </a:prstGeom>
        </p:spPr>
      </p:pic>
      <p:pic>
        <p:nvPicPr>
          <p:cNvPr id="14" name="Picture 13">
            <a:extLst>
              <a:ext uri="{FF2B5EF4-FFF2-40B4-BE49-F238E27FC236}">
                <a16:creationId xmlns:a16="http://schemas.microsoft.com/office/drawing/2014/main" id="{37085EA5-1C3C-564A-8AD0-3D47AA5BE5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770" y="3651845"/>
            <a:ext cx="4533900" cy="1168400"/>
          </a:xfrm>
          <a:prstGeom prst="rect">
            <a:avLst/>
          </a:prstGeom>
        </p:spPr>
      </p:pic>
      <p:pic>
        <p:nvPicPr>
          <p:cNvPr id="16" name="Picture 15">
            <a:extLst>
              <a:ext uri="{FF2B5EF4-FFF2-40B4-BE49-F238E27FC236}">
                <a16:creationId xmlns:a16="http://schemas.microsoft.com/office/drawing/2014/main" id="{88D052A9-5053-C640-8345-9BDB209417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990" y="2462628"/>
            <a:ext cx="1444487" cy="1208652"/>
          </a:xfrm>
          <a:prstGeom prst="rect">
            <a:avLst/>
          </a:prstGeom>
        </p:spPr>
      </p:pic>
      <p:sp>
        <p:nvSpPr>
          <p:cNvPr id="18" name="Shape 157">
            <a:extLst>
              <a:ext uri="{FF2B5EF4-FFF2-40B4-BE49-F238E27FC236}">
                <a16:creationId xmlns:a16="http://schemas.microsoft.com/office/drawing/2014/main" id="{BBC1B82A-43DA-1F46-AD06-F71B1F2A34F7}"/>
              </a:ext>
            </a:extLst>
          </p:cNvPr>
          <p:cNvSpPr/>
          <p:nvPr/>
        </p:nvSpPr>
        <p:spPr>
          <a:xfrm>
            <a:off x="323681" y="-43100"/>
            <a:ext cx="3545954"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Spin and Spin-Down Parameters</a:t>
            </a:r>
            <a:endParaRPr sz="2700" dirty="0">
              <a:solidFill>
                <a:srgbClr val="0070C0"/>
              </a:solidFill>
            </a:endParaRPr>
          </a:p>
        </p:txBody>
      </p:sp>
    </p:spTree>
    <p:extLst>
      <p:ext uri="{BB962C8B-B14F-4D97-AF65-F5344CB8AC3E}">
        <p14:creationId xmlns:p14="http://schemas.microsoft.com/office/powerpoint/2010/main" val="1688591881"/>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1" name="TextBox 10">
            <a:extLst>
              <a:ext uri="{FF2B5EF4-FFF2-40B4-BE49-F238E27FC236}">
                <a16:creationId xmlns:a16="http://schemas.microsoft.com/office/drawing/2014/main" id="{F5A1A624-6E8E-1B41-A89F-404E323DF588}"/>
              </a:ext>
            </a:extLst>
          </p:cNvPr>
          <p:cNvSpPr txBox="1"/>
          <p:nvPr/>
        </p:nvSpPr>
        <p:spPr>
          <a:xfrm>
            <a:off x="53870" y="880230"/>
            <a:ext cx="8957607"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j-ea"/>
                <a:cs typeface="+mj-cs"/>
                <a:sym typeface="Times New Roman"/>
              </a:rPr>
              <a:t>Spin period gives us</a:t>
            </a:r>
            <a:r>
              <a:rPr kumimoji="0" lang="en-US" sz="2400" b="0" i="0" u="none" strike="noStrike" cap="none" spc="0" normalizeH="0" dirty="0">
                <a:ln>
                  <a:noFill/>
                </a:ln>
                <a:solidFill>
                  <a:schemeClr val="bg2"/>
                </a:solidFill>
                <a:effectLst/>
                <a:uFillTx/>
                <a:latin typeface="+mn-lt"/>
                <a:ea typeface="+mj-ea"/>
                <a:cs typeface="+mj-cs"/>
                <a:sym typeface="Times New Roman"/>
              </a:rPr>
              <a:t> an equation of state constraint.</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dirty="0">
              <a:ln>
                <a:noFill/>
              </a:ln>
              <a:solidFill>
                <a:schemeClr val="bg2"/>
              </a:solidFill>
              <a:effectLst/>
              <a:uFillTx/>
              <a:latin typeface="+mn-lt"/>
              <a:ea typeface="+mj-ea"/>
              <a:cs typeface="+mj-cs"/>
              <a:sym typeface="Times New Roman"/>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dirty="0">
              <a:ln>
                <a:noFill/>
              </a:ln>
              <a:solidFill>
                <a:schemeClr val="bg2"/>
              </a:solidFill>
              <a:effectLst/>
              <a:uFillTx/>
              <a:latin typeface="+mn-lt"/>
              <a:ea typeface="+mj-ea"/>
              <a:cs typeface="+mj-cs"/>
              <a:sym typeface="Times New Roman"/>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chemeClr val="bg2"/>
                </a:solidFill>
                <a:effectLst/>
                <a:uFillTx/>
                <a:latin typeface="+mn-lt"/>
                <a:ea typeface="+mj-ea"/>
                <a:cs typeface="+mj-cs"/>
                <a:sym typeface="Times New Roman"/>
              </a:rPr>
              <a:t>Most realistic EOS give maximum frequencies of ~ 1 kHz.</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chemeClr val="bg2"/>
                </a:solidFill>
                <a:effectLst/>
                <a:uFillTx/>
                <a:latin typeface="+mn-lt"/>
                <a:ea typeface="+mj-ea"/>
                <a:cs typeface="+mj-cs"/>
                <a:sym typeface="Times New Roman"/>
              </a:rPr>
              <a:t>Fastes</a:t>
            </a:r>
            <a:r>
              <a:rPr lang="en-US" dirty="0">
                <a:solidFill>
                  <a:schemeClr val="bg2"/>
                </a:solidFill>
                <a:latin typeface="+mn-lt"/>
              </a:rPr>
              <a:t>t rotating pulsar spins at 716 Hz. </a:t>
            </a:r>
            <a:r>
              <a:rPr lang="en-US" i="1" dirty="0">
                <a:solidFill>
                  <a:schemeClr val="bg2"/>
                </a:solidFill>
                <a:latin typeface="+mn-lt"/>
              </a:rPr>
              <a:t>Why?</a:t>
            </a:r>
            <a:endParaRPr kumimoji="0" lang="en-US" sz="2400" b="0" i="1" u="none" strike="noStrike" cap="none" spc="0" normalizeH="0" dirty="0">
              <a:ln>
                <a:noFill/>
              </a:ln>
              <a:solidFill>
                <a:schemeClr val="bg2"/>
              </a:solidFill>
              <a:effectLst/>
              <a:uFillTx/>
              <a:latin typeface="+mn-lt"/>
              <a:sym typeface="Times New Roman"/>
            </a:endParaRPr>
          </a:p>
          <a:p>
            <a:pPr marL="0" marR="0" indent="0" algn="l" defTabSz="914400" rtl="0" fontAlgn="auto" latinLnBrk="0" hangingPunct="0">
              <a:lnSpc>
                <a:spcPct val="100000"/>
              </a:lnSpc>
              <a:spcBef>
                <a:spcPts val="0"/>
              </a:spcBef>
              <a:spcAft>
                <a:spcPts val="0"/>
              </a:spcAft>
              <a:buClrTx/>
              <a:buSzTx/>
              <a:buFontTx/>
              <a:buNone/>
              <a:tabLst/>
            </a:pPr>
            <a:endParaRPr lang="en-US" baseline="0"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bg2"/>
              </a:solidFill>
              <a:effectLst/>
              <a:uFillTx/>
              <a:latin typeface="+mn-lt"/>
              <a:ea typeface="+mj-ea"/>
              <a:cs typeface="+mj-cs"/>
              <a:sym typeface="Times New Roman"/>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4" name="Picture 3">
            <a:extLst>
              <a:ext uri="{FF2B5EF4-FFF2-40B4-BE49-F238E27FC236}">
                <a16:creationId xmlns:a16="http://schemas.microsoft.com/office/drawing/2014/main" id="{1152E57A-CAF1-E243-8753-32EF4C7C3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26" y="1465818"/>
            <a:ext cx="4641613" cy="1289337"/>
          </a:xfrm>
          <a:prstGeom prst="rect">
            <a:avLst/>
          </a:prstGeom>
        </p:spPr>
      </p:pic>
      <p:sp>
        <p:nvSpPr>
          <p:cNvPr id="9" name="Shape 157">
            <a:extLst>
              <a:ext uri="{FF2B5EF4-FFF2-40B4-BE49-F238E27FC236}">
                <a16:creationId xmlns:a16="http://schemas.microsoft.com/office/drawing/2014/main" id="{3DAD5780-F7B6-1A42-B52D-48E83B7D9CB5}"/>
              </a:ext>
            </a:extLst>
          </p:cNvPr>
          <p:cNvSpPr/>
          <p:nvPr/>
        </p:nvSpPr>
        <p:spPr>
          <a:xfrm>
            <a:off x="323681" y="-43100"/>
            <a:ext cx="3545954"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Spin and Spin-Down Parameters</a:t>
            </a:r>
            <a:endParaRPr sz="2700" dirty="0">
              <a:solidFill>
                <a:srgbClr val="0070C0"/>
              </a:solidFill>
            </a:endParaRPr>
          </a:p>
        </p:txBody>
      </p:sp>
    </p:spTree>
    <p:extLst>
      <p:ext uri="{BB962C8B-B14F-4D97-AF65-F5344CB8AC3E}">
        <p14:creationId xmlns:p14="http://schemas.microsoft.com/office/powerpoint/2010/main" val="426697867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402721" y="6258"/>
            <a:ext cx="3365499" cy="5078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Dispersion Measure</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11" name="Picture 10">
            <a:extLst>
              <a:ext uri="{FF2B5EF4-FFF2-40B4-BE49-F238E27FC236}">
                <a16:creationId xmlns:a16="http://schemas.microsoft.com/office/drawing/2014/main" id="{8A64CFD0-83FA-D740-8C94-F3C0468247BD}"/>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12" name="Picture 11">
            <a:extLst>
              <a:ext uri="{FF2B5EF4-FFF2-40B4-BE49-F238E27FC236}">
                <a16:creationId xmlns:a16="http://schemas.microsoft.com/office/drawing/2014/main" id="{F5F54516-11ED-5545-A524-906F0E15D248}"/>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13" name="TextBox 12">
            <a:extLst>
              <a:ext uri="{FF2B5EF4-FFF2-40B4-BE49-F238E27FC236}">
                <a16:creationId xmlns:a16="http://schemas.microsoft.com/office/drawing/2014/main" id="{33B0CFFB-F5FB-6347-85C2-BCE0ACB2C1AB}"/>
              </a:ext>
            </a:extLst>
          </p:cNvPr>
          <p:cNvSpPr txBox="1"/>
          <p:nvPr/>
        </p:nvSpPr>
        <p:spPr>
          <a:xfrm>
            <a:off x="4796982" y="2358887"/>
            <a:ext cx="3690090" cy="437043"/>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4" name="Shape 137">
            <a:extLst>
              <a:ext uri="{FF2B5EF4-FFF2-40B4-BE49-F238E27FC236}">
                <a16:creationId xmlns:a16="http://schemas.microsoft.com/office/drawing/2014/main" id="{3F0D070B-3064-CD49-8B3A-71F0BE0F3EC5}"/>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pic>
        <p:nvPicPr>
          <p:cNvPr id="15" name="Picture 14">
            <a:extLst>
              <a:ext uri="{FF2B5EF4-FFF2-40B4-BE49-F238E27FC236}">
                <a16:creationId xmlns:a16="http://schemas.microsoft.com/office/drawing/2014/main" id="{58AAFD47-FB1B-3043-9837-9347BD5CDB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41" y="880230"/>
            <a:ext cx="3365500" cy="3644900"/>
          </a:xfrm>
          <a:prstGeom prst="rect">
            <a:avLst/>
          </a:prstGeom>
        </p:spPr>
      </p:pic>
    </p:spTree>
    <p:extLst>
      <p:ext uri="{BB962C8B-B14F-4D97-AF65-F5344CB8AC3E}">
        <p14:creationId xmlns:p14="http://schemas.microsoft.com/office/powerpoint/2010/main" val="1319669015"/>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image4.png" descr="ipta-logo.png"/>
          <p:cNvPicPr>
            <a:picLocks noChangeAspect="1"/>
          </p:cNvPicPr>
          <p:nvPr/>
        </p:nvPicPr>
        <p:blipFill>
          <a:blip r:embed="rId3"/>
          <a:stretch>
            <a:fillRect/>
          </a:stretch>
        </p:blipFill>
        <p:spPr>
          <a:xfrm>
            <a:off x="6726422" y="3139499"/>
            <a:ext cx="2052176" cy="2052176"/>
          </a:xfrm>
          <a:prstGeom prst="rect">
            <a:avLst/>
          </a:prstGeom>
          <a:ln w="12700">
            <a:miter lim="400000"/>
          </a:ln>
        </p:spPr>
      </p:pic>
      <p:sp>
        <p:nvSpPr>
          <p:cNvPr id="8" name="Shape 137">
            <a:extLst>
              <a:ext uri="{FF2B5EF4-FFF2-40B4-BE49-F238E27FC236}">
                <a16:creationId xmlns:a16="http://schemas.microsoft.com/office/drawing/2014/main" id="{0BBF33AC-D644-CF48-AB9B-FB282F714703}"/>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pic>
        <p:nvPicPr>
          <p:cNvPr id="4" name="Picture 3">
            <a:extLst>
              <a:ext uri="{FF2B5EF4-FFF2-40B4-BE49-F238E27FC236}">
                <a16:creationId xmlns:a16="http://schemas.microsoft.com/office/drawing/2014/main" id="{02350705-FF86-C945-87DF-8DDF43C25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6170" y="67644"/>
            <a:ext cx="5379720" cy="3017590"/>
          </a:xfrm>
          <a:prstGeom prst="rect">
            <a:avLst/>
          </a:prstGeom>
        </p:spPr>
      </p:pic>
      <p:pic>
        <p:nvPicPr>
          <p:cNvPr id="7" name="Picture 6">
            <a:extLst>
              <a:ext uri="{FF2B5EF4-FFF2-40B4-BE49-F238E27FC236}">
                <a16:creationId xmlns:a16="http://schemas.microsoft.com/office/drawing/2014/main" id="{F9D878AD-2140-BE41-B814-4C1B26C2E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9300" y="3184705"/>
            <a:ext cx="2331720" cy="1793631"/>
          </a:xfrm>
          <a:prstGeom prst="rect">
            <a:avLst/>
          </a:prstGeom>
        </p:spPr>
      </p:pic>
      <p:pic>
        <p:nvPicPr>
          <p:cNvPr id="10" name="Picture 9">
            <a:extLst>
              <a:ext uri="{FF2B5EF4-FFF2-40B4-BE49-F238E27FC236}">
                <a16:creationId xmlns:a16="http://schemas.microsoft.com/office/drawing/2014/main" id="{BC20C5A5-3B06-564A-A10B-BAD2F060D2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402" y="1343613"/>
            <a:ext cx="2925000" cy="3173275"/>
          </a:xfrm>
          <a:prstGeom prst="rect">
            <a:avLst/>
          </a:prstGeom>
        </p:spPr>
      </p:pic>
      <p:sp>
        <p:nvSpPr>
          <p:cNvPr id="9" name="Shape 130">
            <a:extLst>
              <a:ext uri="{FF2B5EF4-FFF2-40B4-BE49-F238E27FC236}">
                <a16:creationId xmlns:a16="http://schemas.microsoft.com/office/drawing/2014/main" id="{C1697F7F-1B08-3B49-8288-A640BD551320}"/>
              </a:ext>
            </a:extLst>
          </p:cNvPr>
          <p:cNvSpPr txBox="1">
            <a:spLocks/>
          </p:cNvSpPr>
          <p:nvPr/>
        </p:nvSpPr>
        <p:spPr>
          <a:xfrm>
            <a:off x="6298" y="3762581"/>
            <a:ext cx="4049938" cy="200930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5pPr>
            <a:lvl6pPr marL="0" marR="0" indent="3429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6pPr>
            <a:lvl7pPr marL="0" marR="0" indent="6858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7pPr>
            <a:lvl8pPr marL="0" marR="0" indent="10287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8pPr>
            <a:lvl9pPr marL="0" marR="0" indent="13716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9pPr>
          </a:lstStyle>
          <a:p>
            <a:pPr defTabSz="308609" hangingPunct="1">
              <a:defRPr sz="1529" b="1">
                <a:solidFill>
                  <a:srgbClr val="0073BF"/>
                </a:solidFill>
                <a:latin typeface="+mn-lt"/>
                <a:ea typeface="+mn-ea"/>
                <a:cs typeface="+mn-cs"/>
                <a:sym typeface="Helvetica"/>
              </a:defRPr>
            </a:pPr>
            <a:r>
              <a:rPr lang="en-US" sz="2400" b="1" dirty="0">
                <a:solidFill>
                  <a:srgbClr val="0073BF"/>
                </a:solidFill>
                <a:latin typeface="+mn-lt"/>
                <a:ea typeface="+mn-ea"/>
                <a:cs typeface="+mn-cs"/>
                <a:sym typeface="Helvetica"/>
              </a:rPr>
              <a:t>Maura McLaughlin (WVU)</a:t>
            </a:r>
            <a:endParaRPr lang="en-US" sz="2400" b="1" dirty="0">
              <a:solidFill>
                <a:srgbClr val="535353"/>
              </a:solidFill>
              <a:latin typeface="+mn-lt"/>
              <a:ea typeface="+mn-ea"/>
              <a:cs typeface="+mn-cs"/>
              <a:sym typeface="Helvetica"/>
            </a:endParaRPr>
          </a:p>
        </p:txBody>
      </p:sp>
      <p:sp>
        <p:nvSpPr>
          <p:cNvPr id="11" name="Shape 130">
            <a:extLst>
              <a:ext uri="{FF2B5EF4-FFF2-40B4-BE49-F238E27FC236}">
                <a16:creationId xmlns:a16="http://schemas.microsoft.com/office/drawing/2014/main" id="{9188C683-550F-3D4D-9B54-200E97111677}"/>
              </a:ext>
            </a:extLst>
          </p:cNvPr>
          <p:cNvSpPr txBox="1">
            <a:spLocks/>
          </p:cNvSpPr>
          <p:nvPr/>
        </p:nvSpPr>
        <p:spPr>
          <a:xfrm>
            <a:off x="-113923" y="-259328"/>
            <a:ext cx="3760093" cy="200930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5pPr>
            <a:lvl6pPr marL="0" marR="0" indent="3429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6pPr>
            <a:lvl7pPr marL="0" marR="0" indent="6858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7pPr>
            <a:lvl8pPr marL="0" marR="0" indent="10287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8pPr>
            <a:lvl9pPr marL="0" marR="0" indent="1371600" algn="ctr" defTabSz="685800" rtl="0" latinLnBrk="0">
              <a:lnSpc>
                <a:spcPct val="100000"/>
              </a:lnSpc>
              <a:spcBef>
                <a:spcPts val="0"/>
              </a:spcBef>
              <a:spcAft>
                <a:spcPts val="0"/>
              </a:spcAft>
              <a:buClrTx/>
              <a:buSzTx/>
              <a:buFontTx/>
              <a:buNone/>
              <a:tabLst/>
              <a:defRPr sz="3300" b="0" i="0" u="none" strike="noStrike" cap="none" spc="0" baseline="0">
                <a:ln>
                  <a:noFill/>
                </a:ln>
                <a:solidFill>
                  <a:srgbClr val="FFFF00"/>
                </a:solidFill>
                <a:uFillTx/>
                <a:latin typeface="+mj-lt"/>
                <a:ea typeface="+mj-ea"/>
                <a:cs typeface="+mj-cs"/>
                <a:sym typeface="Times New Roman"/>
              </a:defRPr>
            </a:lvl9pPr>
          </a:lstStyle>
          <a:p>
            <a:pPr defTabSz="308609" hangingPunct="1">
              <a:defRPr sz="1529" b="1">
                <a:solidFill>
                  <a:srgbClr val="0073BF"/>
                </a:solidFill>
                <a:latin typeface="+mn-lt"/>
                <a:ea typeface="+mn-ea"/>
                <a:cs typeface="+mn-cs"/>
                <a:sym typeface="Helvetica"/>
              </a:defRPr>
            </a:pPr>
            <a:r>
              <a:rPr lang="en-US" sz="2400" b="1">
                <a:solidFill>
                  <a:srgbClr val="0073BF"/>
                </a:solidFill>
                <a:latin typeface="+mn-lt"/>
                <a:ea typeface="+mn-ea"/>
                <a:cs typeface="+mn-cs"/>
                <a:sym typeface="Helvetica"/>
              </a:rPr>
              <a:t>Aka…Our Secondary Science is Better Than Your Primary Science</a:t>
            </a:r>
            <a:endParaRPr lang="en-US" sz="2400" b="1" dirty="0">
              <a:solidFill>
                <a:srgbClr val="535353"/>
              </a:solidFill>
              <a:latin typeface="+mn-lt"/>
              <a:ea typeface="+mn-ea"/>
              <a:cs typeface="+mn-cs"/>
              <a:sym typeface="Helvetica"/>
            </a:endParaRPr>
          </a:p>
        </p:txBody>
      </p:sp>
    </p:spTree>
    <p:extLst>
      <p:ext uri="{BB962C8B-B14F-4D97-AF65-F5344CB8AC3E}">
        <p14:creationId xmlns:p14="http://schemas.microsoft.com/office/powerpoint/2010/main" val="6661540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9" name="TextBox 8">
            <a:extLst>
              <a:ext uri="{FF2B5EF4-FFF2-40B4-BE49-F238E27FC236}">
                <a16:creationId xmlns:a16="http://schemas.microsoft.com/office/drawing/2014/main" id="{809F94D0-AD52-A642-9F59-CE3B08C48473}"/>
              </a:ext>
            </a:extLst>
          </p:cNvPr>
          <p:cNvSpPr txBox="1"/>
          <p:nvPr/>
        </p:nvSpPr>
        <p:spPr>
          <a:xfrm>
            <a:off x="0" y="1220095"/>
            <a:ext cx="2476250" cy="3046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j-ea"/>
                <a:cs typeface="+mj-cs"/>
                <a:sym typeface="Times New Roman"/>
              </a:rPr>
              <a:t>DM is measured for all pulsars.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First and second</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d</a:t>
            </a:r>
            <a:r>
              <a:rPr kumimoji="0" lang="en-US" sz="2400" b="0" i="0" u="none" strike="noStrike" cap="none" spc="0" normalizeH="0" baseline="0" dirty="0">
                <a:ln>
                  <a:noFill/>
                </a:ln>
                <a:solidFill>
                  <a:schemeClr val="bg2"/>
                </a:solidFill>
                <a:effectLst/>
                <a:uFillTx/>
                <a:latin typeface="+mn-lt"/>
                <a:ea typeface="+mj-ea"/>
                <a:cs typeface="+mj-cs"/>
                <a:sym typeface="Times New Roman"/>
              </a:rPr>
              <a:t>erivatives</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measured for 40</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and 32 of the 65.</a:t>
            </a: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bg2"/>
              </a:solidFill>
              <a:effectLst/>
              <a:uFillTx/>
              <a:latin typeface="+mn-lt"/>
              <a:ea typeface="+mj-ea"/>
              <a:cs typeface="+mj-cs"/>
              <a:sym typeface="Times New Roman"/>
            </a:endParaRPr>
          </a:p>
        </p:txBody>
      </p:sp>
      <p:pic>
        <p:nvPicPr>
          <p:cNvPr id="11" name="Picture 10">
            <a:extLst>
              <a:ext uri="{FF2B5EF4-FFF2-40B4-BE49-F238E27FC236}">
                <a16:creationId xmlns:a16="http://schemas.microsoft.com/office/drawing/2014/main" id="{8A64CFD0-83FA-D740-8C94-F3C0468247BD}"/>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12" name="Picture 11">
            <a:extLst>
              <a:ext uri="{FF2B5EF4-FFF2-40B4-BE49-F238E27FC236}">
                <a16:creationId xmlns:a16="http://schemas.microsoft.com/office/drawing/2014/main" id="{F5F54516-11ED-5545-A524-906F0E15D248}"/>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13" name="TextBox 12">
            <a:extLst>
              <a:ext uri="{FF2B5EF4-FFF2-40B4-BE49-F238E27FC236}">
                <a16:creationId xmlns:a16="http://schemas.microsoft.com/office/drawing/2014/main" id="{33B0CFFB-F5FB-6347-85C2-BCE0ACB2C1AB}"/>
              </a:ext>
            </a:extLst>
          </p:cNvPr>
          <p:cNvSpPr txBox="1"/>
          <p:nvPr/>
        </p:nvSpPr>
        <p:spPr>
          <a:xfrm>
            <a:off x="4796982" y="2358887"/>
            <a:ext cx="3690090" cy="437043"/>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4" name="Picture 3">
            <a:extLst>
              <a:ext uri="{FF2B5EF4-FFF2-40B4-BE49-F238E27FC236}">
                <a16:creationId xmlns:a16="http://schemas.microsoft.com/office/drawing/2014/main" id="{D179D946-3D1E-E846-8767-89EB60800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098" y="1017297"/>
            <a:ext cx="2481181" cy="3210940"/>
          </a:xfrm>
          <a:prstGeom prst="rect">
            <a:avLst/>
          </a:prstGeom>
        </p:spPr>
      </p:pic>
      <p:sp>
        <p:nvSpPr>
          <p:cNvPr id="14" name="Shape 137">
            <a:extLst>
              <a:ext uri="{FF2B5EF4-FFF2-40B4-BE49-F238E27FC236}">
                <a16:creationId xmlns:a16="http://schemas.microsoft.com/office/drawing/2014/main" id="{3F0D070B-3064-CD49-8B3A-71F0BE0F3EC5}"/>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5" name="Shape 157">
            <a:extLst>
              <a:ext uri="{FF2B5EF4-FFF2-40B4-BE49-F238E27FC236}">
                <a16:creationId xmlns:a16="http://schemas.microsoft.com/office/drawing/2014/main" id="{0CB57D73-C84B-F048-B69A-3398E562F610}"/>
              </a:ext>
            </a:extLst>
          </p:cNvPr>
          <p:cNvSpPr/>
          <p:nvPr/>
        </p:nvSpPr>
        <p:spPr>
          <a:xfrm>
            <a:off x="402721" y="6258"/>
            <a:ext cx="3365499" cy="5078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Dispersion Measure</a:t>
            </a:r>
            <a:endParaRPr sz="2700" dirty="0">
              <a:solidFill>
                <a:srgbClr val="0070C0"/>
              </a:solidFill>
            </a:endParaRPr>
          </a:p>
        </p:txBody>
      </p:sp>
    </p:spTree>
    <p:extLst>
      <p:ext uri="{BB962C8B-B14F-4D97-AF65-F5344CB8AC3E}">
        <p14:creationId xmlns:p14="http://schemas.microsoft.com/office/powerpoint/2010/main" val="199059908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9" name="TextBox 8">
            <a:extLst>
              <a:ext uri="{FF2B5EF4-FFF2-40B4-BE49-F238E27FC236}">
                <a16:creationId xmlns:a16="http://schemas.microsoft.com/office/drawing/2014/main" id="{809F94D0-AD52-A642-9F59-CE3B08C48473}"/>
              </a:ext>
            </a:extLst>
          </p:cNvPr>
          <p:cNvSpPr txBox="1"/>
          <p:nvPr/>
        </p:nvSpPr>
        <p:spPr>
          <a:xfrm>
            <a:off x="0" y="645153"/>
            <a:ext cx="4181582" cy="2123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en-US" sz="1800"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sz="1800" dirty="0">
                <a:solidFill>
                  <a:schemeClr val="bg2"/>
                </a:solidFill>
                <a:latin typeface="+mn-lt"/>
              </a:rPr>
              <a:t>We measure linear, annual, and other DM variations.</a:t>
            </a:r>
          </a:p>
          <a:p>
            <a:pPr marL="0" marR="0" indent="0" algn="l" defTabSz="914400" rtl="0" fontAlgn="auto" latinLnBrk="0" hangingPunct="0">
              <a:lnSpc>
                <a:spcPct val="100000"/>
              </a:lnSpc>
              <a:spcBef>
                <a:spcPts val="0"/>
              </a:spcBef>
              <a:spcAft>
                <a:spcPts val="0"/>
              </a:spcAft>
              <a:buClrTx/>
              <a:buSzTx/>
              <a:buFontTx/>
              <a:buNone/>
              <a:tabLst/>
            </a:pPr>
            <a:endParaRPr lang="en-US" sz="1800"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sz="1800" dirty="0">
                <a:solidFill>
                  <a:schemeClr val="bg2"/>
                </a:solidFill>
                <a:latin typeface="+mn-lt"/>
              </a:rPr>
              <a:t>Can constrain structure and homogeneity of the ISM.</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sp>
        <p:nvSpPr>
          <p:cNvPr id="3" name="TextBox 2">
            <a:extLst>
              <a:ext uri="{FF2B5EF4-FFF2-40B4-BE49-F238E27FC236}">
                <a16:creationId xmlns:a16="http://schemas.microsoft.com/office/drawing/2014/main" id="{A97ACBAD-B9BB-694C-ABEC-140B6AAC549B}"/>
              </a:ext>
            </a:extLst>
          </p:cNvPr>
          <p:cNvSpPr txBox="1"/>
          <p:nvPr/>
        </p:nvSpPr>
        <p:spPr>
          <a:xfrm>
            <a:off x="1603513" y="4607954"/>
            <a:ext cx="840132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chemeClr val="bg2"/>
                </a:solidFill>
                <a:effectLst/>
                <a:uFillTx/>
                <a:latin typeface="+mn-lt"/>
                <a:sym typeface="Times New Roman"/>
              </a:rPr>
              <a:t>“</a:t>
            </a:r>
            <a:r>
              <a:rPr lang="en-US" sz="1400" dirty="0">
                <a:solidFill>
                  <a:schemeClr val="bg2"/>
                </a:solidFill>
                <a:latin typeface="+mn-lt"/>
              </a:rPr>
              <a:t>A Second Chromatic Timing Event of Interstellar Origin toward PSR J1713+0747” </a:t>
            </a:r>
          </a:p>
          <a:p>
            <a:r>
              <a:rPr kumimoji="0" lang="en-US" sz="1400" b="0" i="0" u="none" strike="noStrike" cap="none" spc="0" normalizeH="0" baseline="0" dirty="0">
                <a:ln>
                  <a:noFill/>
                </a:ln>
                <a:solidFill>
                  <a:schemeClr val="bg2"/>
                </a:solidFill>
                <a:effectLst/>
                <a:uFillTx/>
                <a:latin typeface="+mn-lt"/>
                <a:sym typeface="Times New Roman"/>
              </a:rPr>
              <a:t>Lam et al. 2018,</a:t>
            </a:r>
            <a:r>
              <a:rPr kumimoji="0" lang="en-US" sz="1400" b="0" i="0" u="none" strike="noStrike" cap="none" spc="0" normalizeH="0" dirty="0">
                <a:ln>
                  <a:noFill/>
                </a:ln>
                <a:solidFill>
                  <a:schemeClr val="bg2"/>
                </a:solidFill>
                <a:effectLst/>
                <a:uFillTx/>
                <a:latin typeface="+mn-lt"/>
                <a:sym typeface="Times New Roman"/>
              </a:rPr>
              <a:t> </a:t>
            </a:r>
            <a:r>
              <a:rPr kumimoji="0" lang="en-US" sz="1400" b="0" i="0" u="none" strike="noStrike" cap="none" spc="0" normalizeH="0" baseline="0" dirty="0" err="1">
                <a:ln>
                  <a:noFill/>
                </a:ln>
                <a:solidFill>
                  <a:schemeClr val="bg2"/>
                </a:solidFill>
                <a:effectLst/>
                <a:uFillTx/>
                <a:latin typeface="+mn-lt"/>
                <a:sym typeface="Times New Roman"/>
              </a:rPr>
              <a:t>ApJ</a:t>
            </a:r>
            <a:r>
              <a:rPr kumimoji="0" lang="en-US" sz="1400" b="0" i="0" u="none" strike="noStrike" cap="none" spc="0" normalizeH="0" baseline="0" dirty="0">
                <a:ln>
                  <a:noFill/>
                </a:ln>
                <a:solidFill>
                  <a:schemeClr val="bg2"/>
                </a:solidFill>
                <a:effectLst/>
                <a:uFillTx/>
                <a:latin typeface="+mn-lt"/>
                <a:sym typeface="Times New Roman"/>
              </a:rPr>
              <a:t>,</a:t>
            </a:r>
            <a:r>
              <a:rPr kumimoji="0" lang="en-US" sz="1400" b="0" i="0" u="none" strike="noStrike" cap="none" spc="0" normalizeH="0" dirty="0">
                <a:ln>
                  <a:noFill/>
                </a:ln>
                <a:solidFill>
                  <a:schemeClr val="bg2"/>
                </a:solidFill>
                <a:effectLst/>
                <a:uFillTx/>
                <a:latin typeface="+mn-lt"/>
                <a:sym typeface="Times New Roman"/>
              </a:rPr>
              <a:t> 861, 132</a:t>
            </a:r>
            <a:endParaRPr kumimoji="0" lang="en-US" sz="1400" b="0" i="0" u="none" strike="noStrike" cap="none" spc="0" normalizeH="0" baseline="0" dirty="0">
              <a:ln>
                <a:noFill/>
              </a:ln>
              <a:solidFill>
                <a:schemeClr val="bg2"/>
              </a:solidFill>
              <a:effectLst/>
              <a:uFillTx/>
              <a:latin typeface="+mn-lt"/>
              <a:sym typeface="Times New Roman"/>
            </a:endParaRPr>
          </a:p>
        </p:txBody>
      </p:sp>
      <p:pic>
        <p:nvPicPr>
          <p:cNvPr id="5" name="Picture 4">
            <a:extLst>
              <a:ext uri="{FF2B5EF4-FFF2-40B4-BE49-F238E27FC236}">
                <a16:creationId xmlns:a16="http://schemas.microsoft.com/office/drawing/2014/main" id="{574BBA50-7B2E-874F-969D-7A47E98E0785}"/>
              </a:ext>
            </a:extLst>
          </p:cNvPr>
          <p:cNvPicPr>
            <a:picLocks noChangeAspect="1"/>
          </p:cNvPicPr>
          <p:nvPr/>
        </p:nvPicPr>
        <p:blipFill rotWithShape="1">
          <a:blip r:embed="rId3">
            <a:extLst>
              <a:ext uri="{28A0092B-C50C-407E-A947-70E740481C1C}">
                <a14:useLocalDpi xmlns:a14="http://schemas.microsoft.com/office/drawing/2010/main" val="0"/>
              </a:ext>
            </a:extLst>
          </a:blip>
          <a:srcRect t="-4824" b="4866"/>
          <a:stretch/>
        </p:blipFill>
        <p:spPr>
          <a:xfrm>
            <a:off x="0" y="2651760"/>
            <a:ext cx="9144000" cy="1865376"/>
          </a:xfrm>
          <a:prstGeom prst="rect">
            <a:avLst/>
          </a:prstGeom>
        </p:spPr>
      </p:pic>
      <p:pic>
        <p:nvPicPr>
          <p:cNvPr id="7" name="Picture 6">
            <a:extLst>
              <a:ext uri="{FF2B5EF4-FFF2-40B4-BE49-F238E27FC236}">
                <a16:creationId xmlns:a16="http://schemas.microsoft.com/office/drawing/2014/main" id="{CD8C5EF4-A86F-A74E-A0CB-A616257F6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5" y="12328"/>
            <a:ext cx="3867279" cy="2801016"/>
          </a:xfrm>
          <a:prstGeom prst="rect">
            <a:avLst/>
          </a:prstGeom>
        </p:spPr>
      </p:pic>
      <p:sp>
        <p:nvSpPr>
          <p:cNvPr id="8" name="TextBox 7">
            <a:extLst>
              <a:ext uri="{FF2B5EF4-FFF2-40B4-BE49-F238E27FC236}">
                <a16:creationId xmlns:a16="http://schemas.microsoft.com/office/drawing/2014/main" id="{E3160FE0-6477-E845-B97E-14442A14CE0B}"/>
              </a:ext>
            </a:extLst>
          </p:cNvPr>
          <p:cNvSpPr txBox="1"/>
          <p:nvPr/>
        </p:nvSpPr>
        <p:spPr>
          <a:xfrm>
            <a:off x="4055165" y="2292626"/>
            <a:ext cx="808383" cy="520718"/>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5" name="Shape 157">
            <a:extLst>
              <a:ext uri="{FF2B5EF4-FFF2-40B4-BE49-F238E27FC236}">
                <a16:creationId xmlns:a16="http://schemas.microsoft.com/office/drawing/2014/main" id="{E0489C2B-C036-6240-8C45-E777808A5032}"/>
              </a:ext>
            </a:extLst>
          </p:cNvPr>
          <p:cNvSpPr/>
          <p:nvPr/>
        </p:nvSpPr>
        <p:spPr>
          <a:xfrm>
            <a:off x="402721" y="6258"/>
            <a:ext cx="3365499" cy="5078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Dispersion Measure</a:t>
            </a:r>
            <a:endParaRPr sz="2700" dirty="0">
              <a:solidFill>
                <a:srgbClr val="0070C0"/>
              </a:solidFill>
            </a:endParaRPr>
          </a:p>
        </p:txBody>
      </p:sp>
    </p:spTree>
    <p:extLst>
      <p:ext uri="{BB962C8B-B14F-4D97-AF65-F5344CB8AC3E}">
        <p14:creationId xmlns:p14="http://schemas.microsoft.com/office/powerpoint/2010/main" val="413757977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9" name="TextBox 8">
            <a:extLst>
              <a:ext uri="{FF2B5EF4-FFF2-40B4-BE49-F238E27FC236}">
                <a16:creationId xmlns:a16="http://schemas.microsoft.com/office/drawing/2014/main" id="{809F94D0-AD52-A642-9F59-CE3B08C48473}"/>
              </a:ext>
            </a:extLst>
          </p:cNvPr>
          <p:cNvSpPr txBox="1"/>
          <p:nvPr/>
        </p:nvSpPr>
        <p:spPr>
          <a:xfrm>
            <a:off x="6014024" y="2939139"/>
            <a:ext cx="287788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Probing the shape and density of the solar wind</a:t>
            </a:r>
          </a:p>
        </p:txBody>
      </p:sp>
      <p:sp>
        <p:nvSpPr>
          <p:cNvPr id="3" name="TextBox 2">
            <a:extLst>
              <a:ext uri="{FF2B5EF4-FFF2-40B4-BE49-F238E27FC236}">
                <a16:creationId xmlns:a16="http://schemas.microsoft.com/office/drawing/2014/main" id="{A97ACBAD-B9BB-694C-ABEC-140B6AAC549B}"/>
              </a:ext>
            </a:extLst>
          </p:cNvPr>
          <p:cNvSpPr txBox="1"/>
          <p:nvPr/>
        </p:nvSpPr>
        <p:spPr>
          <a:xfrm>
            <a:off x="2193720" y="4541499"/>
            <a:ext cx="587887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chemeClr val="bg2"/>
                </a:solidFill>
                <a:effectLst/>
                <a:uFillTx/>
                <a:latin typeface="+mn-lt"/>
                <a:sym typeface="Times New Roman"/>
              </a:rPr>
              <a:t>“</a:t>
            </a:r>
            <a:r>
              <a:rPr lang="en-US" sz="1400" dirty="0">
                <a:solidFill>
                  <a:schemeClr val="bg2"/>
                </a:solidFill>
                <a:latin typeface="+mn-lt"/>
              </a:rPr>
              <a:t>The </a:t>
            </a:r>
            <a:r>
              <a:rPr lang="en-US" sz="1400" dirty="0" err="1">
                <a:solidFill>
                  <a:schemeClr val="bg2"/>
                </a:solidFill>
                <a:latin typeface="+mn-lt"/>
              </a:rPr>
              <a:t>NANOGrav</a:t>
            </a:r>
            <a:r>
              <a:rPr lang="en-US" sz="1400" dirty="0">
                <a:solidFill>
                  <a:schemeClr val="bg2"/>
                </a:solidFill>
                <a:latin typeface="+mn-lt"/>
              </a:rPr>
              <a:t> 11-year data set: solar wind sounding through pulsar timing” </a:t>
            </a:r>
            <a:r>
              <a:rPr kumimoji="0" lang="en-US" sz="1400" b="0" i="0" u="none" strike="noStrike" cap="none" spc="0" normalizeH="0" baseline="0" dirty="0">
                <a:ln>
                  <a:noFill/>
                </a:ln>
                <a:solidFill>
                  <a:schemeClr val="bg2"/>
                </a:solidFill>
                <a:effectLst/>
                <a:uFillTx/>
                <a:latin typeface="+mn-lt"/>
                <a:sym typeface="Times New Roman"/>
              </a:rPr>
              <a:t>Madison et al. 2018,</a:t>
            </a:r>
            <a:r>
              <a:rPr kumimoji="0" lang="en-US" sz="1400" b="0" i="0" u="none" strike="noStrike" cap="none" spc="0" normalizeH="0" dirty="0">
                <a:ln>
                  <a:noFill/>
                </a:ln>
                <a:solidFill>
                  <a:schemeClr val="bg2"/>
                </a:solidFill>
                <a:effectLst/>
                <a:uFillTx/>
                <a:latin typeface="+mn-lt"/>
                <a:sym typeface="Times New Roman"/>
              </a:rPr>
              <a:t> </a:t>
            </a:r>
            <a:r>
              <a:rPr kumimoji="0" lang="en-US" sz="1400" b="0" i="0" u="none" strike="noStrike" cap="none" spc="0" normalizeH="0" baseline="0" dirty="0" err="1">
                <a:ln>
                  <a:noFill/>
                </a:ln>
                <a:solidFill>
                  <a:schemeClr val="bg2"/>
                </a:solidFill>
                <a:effectLst/>
                <a:uFillTx/>
                <a:latin typeface="+mn-lt"/>
                <a:sym typeface="Times New Roman"/>
              </a:rPr>
              <a:t>ApJ</a:t>
            </a:r>
            <a:r>
              <a:rPr kumimoji="0" lang="en-US" sz="1400" b="0" i="0" u="none" strike="noStrike" cap="none" spc="0" normalizeH="0" baseline="0" dirty="0">
                <a:ln>
                  <a:noFill/>
                </a:ln>
                <a:solidFill>
                  <a:schemeClr val="bg2"/>
                </a:solidFill>
                <a:effectLst/>
                <a:uFillTx/>
                <a:latin typeface="+mn-lt"/>
                <a:sym typeface="Times New Roman"/>
              </a:rPr>
              <a:t>,</a:t>
            </a:r>
            <a:r>
              <a:rPr kumimoji="0" lang="en-US" sz="1400" b="0" i="0" u="none" strike="noStrike" cap="none" spc="0" normalizeH="0" dirty="0">
                <a:ln>
                  <a:noFill/>
                </a:ln>
                <a:solidFill>
                  <a:schemeClr val="bg2"/>
                </a:solidFill>
                <a:effectLst/>
                <a:uFillTx/>
                <a:latin typeface="+mn-lt"/>
                <a:sym typeface="Times New Roman"/>
              </a:rPr>
              <a:t> 861, 132</a:t>
            </a:r>
            <a:endParaRPr kumimoji="0" lang="en-US" sz="1400" b="0" i="0" u="none" strike="noStrike" cap="none" spc="0" normalizeH="0" baseline="0" dirty="0">
              <a:ln>
                <a:noFill/>
              </a:ln>
              <a:solidFill>
                <a:schemeClr val="bg2"/>
              </a:solidFill>
              <a:effectLst/>
              <a:uFillTx/>
              <a:latin typeface="+mn-lt"/>
              <a:sym typeface="Times New Roman"/>
            </a:endParaRPr>
          </a:p>
        </p:txBody>
      </p:sp>
      <p:pic>
        <p:nvPicPr>
          <p:cNvPr id="5" name="Picture 4">
            <a:extLst>
              <a:ext uri="{FF2B5EF4-FFF2-40B4-BE49-F238E27FC236}">
                <a16:creationId xmlns:a16="http://schemas.microsoft.com/office/drawing/2014/main" id="{81063A0F-5F48-9D45-B637-B69551C86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0" y="754054"/>
            <a:ext cx="2835866" cy="3774306"/>
          </a:xfrm>
          <a:prstGeom prst="rect">
            <a:avLst/>
          </a:prstGeom>
        </p:spPr>
      </p:pic>
      <p:pic>
        <p:nvPicPr>
          <p:cNvPr id="7" name="Picture 6">
            <a:extLst>
              <a:ext uri="{FF2B5EF4-FFF2-40B4-BE49-F238E27FC236}">
                <a16:creationId xmlns:a16="http://schemas.microsoft.com/office/drawing/2014/main" id="{945FB76A-D43C-9B40-BEE5-309E249F1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905" y="754054"/>
            <a:ext cx="2877880" cy="3839462"/>
          </a:xfrm>
          <a:prstGeom prst="rect">
            <a:avLst/>
          </a:prstGeom>
        </p:spPr>
      </p:pic>
      <p:pic>
        <p:nvPicPr>
          <p:cNvPr id="11" name="Picture 10">
            <a:extLst>
              <a:ext uri="{FF2B5EF4-FFF2-40B4-BE49-F238E27FC236}">
                <a16:creationId xmlns:a16="http://schemas.microsoft.com/office/drawing/2014/main" id="{B58D1710-4289-D54A-8F7D-C4DF26952D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0069" y="153886"/>
            <a:ext cx="3081835" cy="2417863"/>
          </a:xfrm>
          <a:prstGeom prst="rect">
            <a:avLst/>
          </a:prstGeom>
        </p:spPr>
      </p:pic>
      <p:sp>
        <p:nvSpPr>
          <p:cNvPr id="13" name="Shape 157">
            <a:extLst>
              <a:ext uri="{FF2B5EF4-FFF2-40B4-BE49-F238E27FC236}">
                <a16:creationId xmlns:a16="http://schemas.microsoft.com/office/drawing/2014/main" id="{BDB84F9B-FA7C-5144-8DA7-04E7A93F40EB}"/>
              </a:ext>
            </a:extLst>
          </p:cNvPr>
          <p:cNvSpPr/>
          <p:nvPr/>
        </p:nvSpPr>
        <p:spPr>
          <a:xfrm>
            <a:off x="402721" y="6258"/>
            <a:ext cx="3365499" cy="5078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Dispersion Measure</a:t>
            </a:r>
            <a:endParaRPr sz="2700" dirty="0">
              <a:solidFill>
                <a:srgbClr val="0070C0"/>
              </a:solidFill>
            </a:endParaRPr>
          </a:p>
        </p:txBody>
      </p:sp>
    </p:spTree>
    <p:extLst>
      <p:ext uri="{BB962C8B-B14F-4D97-AF65-F5344CB8AC3E}">
        <p14:creationId xmlns:p14="http://schemas.microsoft.com/office/powerpoint/2010/main" val="4146124929"/>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0" y="0"/>
            <a:ext cx="3468139" cy="5078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9" name="TextBox 8">
            <a:extLst>
              <a:ext uri="{FF2B5EF4-FFF2-40B4-BE49-F238E27FC236}">
                <a16:creationId xmlns:a16="http://schemas.microsoft.com/office/drawing/2014/main" id="{641F3EE2-9532-B444-938E-5849DAE0AE70}"/>
              </a:ext>
            </a:extLst>
          </p:cNvPr>
          <p:cNvSpPr txBox="1"/>
          <p:nvPr/>
        </p:nvSpPr>
        <p:spPr>
          <a:xfrm>
            <a:off x="156507" y="1111551"/>
            <a:ext cx="4627218" cy="3785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Of the 65 MSPs, 44 are in binary systems with white dwarf stars.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We measure five Keplerian orbital parameters for each.</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And Post-Keplerian parameters for some.</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11" name="Picture 10">
            <a:extLst>
              <a:ext uri="{FF2B5EF4-FFF2-40B4-BE49-F238E27FC236}">
                <a16:creationId xmlns:a16="http://schemas.microsoft.com/office/drawing/2014/main" id="{A2EDD2A0-85F7-7B48-B3BF-4AAB60D10F6F}"/>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12" name="Picture 11">
            <a:extLst>
              <a:ext uri="{FF2B5EF4-FFF2-40B4-BE49-F238E27FC236}">
                <a16:creationId xmlns:a16="http://schemas.microsoft.com/office/drawing/2014/main" id="{F89AECF4-DA39-3846-9AAA-EBC7ED2604F4}"/>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13" name="TextBox 12">
            <a:extLst>
              <a:ext uri="{FF2B5EF4-FFF2-40B4-BE49-F238E27FC236}">
                <a16:creationId xmlns:a16="http://schemas.microsoft.com/office/drawing/2014/main" id="{A9292BE6-CA83-C540-891C-36DD09B08977}"/>
              </a:ext>
            </a:extLst>
          </p:cNvPr>
          <p:cNvSpPr txBox="1"/>
          <p:nvPr/>
        </p:nvSpPr>
        <p:spPr>
          <a:xfrm>
            <a:off x="4782312" y="3026664"/>
            <a:ext cx="3802406" cy="749808"/>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4" name="Shape 137">
            <a:extLst>
              <a:ext uri="{FF2B5EF4-FFF2-40B4-BE49-F238E27FC236}">
                <a16:creationId xmlns:a16="http://schemas.microsoft.com/office/drawing/2014/main" id="{7FAC1E57-7D3E-A945-8481-AE6D387F5733}"/>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2941388905"/>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9" name="TextBox 8">
            <a:extLst>
              <a:ext uri="{FF2B5EF4-FFF2-40B4-BE49-F238E27FC236}">
                <a16:creationId xmlns:a16="http://schemas.microsoft.com/office/drawing/2014/main" id="{641F3EE2-9532-B444-938E-5849DAE0AE70}"/>
              </a:ext>
            </a:extLst>
          </p:cNvPr>
          <p:cNvSpPr txBox="1"/>
          <p:nvPr/>
        </p:nvSpPr>
        <p:spPr>
          <a:xfrm>
            <a:off x="186392" y="994561"/>
            <a:ext cx="2609817" cy="415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Binary parameters help us understand the recycling process.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Why are some MSPs in eccentric orbits?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4" name="Picture 3">
            <a:extLst>
              <a:ext uri="{FF2B5EF4-FFF2-40B4-BE49-F238E27FC236}">
                <a16:creationId xmlns:a16="http://schemas.microsoft.com/office/drawing/2014/main" id="{F9C6360B-EB4D-9642-950C-E91F2BCBE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191" y="307775"/>
            <a:ext cx="5714648" cy="3952878"/>
          </a:xfrm>
          <a:prstGeom prst="rect">
            <a:avLst/>
          </a:prstGeom>
        </p:spPr>
      </p:pic>
      <p:sp>
        <p:nvSpPr>
          <p:cNvPr id="12" name="TextBox 11">
            <a:extLst>
              <a:ext uri="{FF2B5EF4-FFF2-40B4-BE49-F238E27FC236}">
                <a16:creationId xmlns:a16="http://schemas.microsoft.com/office/drawing/2014/main" id="{3E244A69-A828-484B-8173-BC5146B5F720}"/>
              </a:ext>
            </a:extLst>
          </p:cNvPr>
          <p:cNvSpPr txBox="1"/>
          <p:nvPr/>
        </p:nvSpPr>
        <p:spPr>
          <a:xfrm>
            <a:off x="3032782" y="4404860"/>
            <a:ext cx="499675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“PSR J2234+0611: A New Laboratory for Stellar Evolution”</a:t>
            </a:r>
          </a:p>
          <a:p>
            <a:r>
              <a:rPr lang="en-US" sz="1400" dirty="0">
                <a:solidFill>
                  <a:schemeClr val="bg2"/>
                </a:solidFill>
                <a:latin typeface="+mn-lt"/>
              </a:rPr>
              <a:t>Stovall et al. </a:t>
            </a:r>
            <a:r>
              <a:rPr lang="en-US" sz="1400" dirty="0" err="1">
                <a:solidFill>
                  <a:schemeClr val="bg2"/>
                </a:solidFill>
                <a:latin typeface="+mn-lt"/>
              </a:rPr>
              <a:t>ApJ</a:t>
            </a:r>
            <a:r>
              <a:rPr lang="en-US" sz="1400" dirty="0">
                <a:solidFill>
                  <a:schemeClr val="bg2"/>
                </a:solidFill>
                <a:latin typeface="+mn-lt"/>
              </a:rPr>
              <a:t>, 2019, 870, 74</a:t>
            </a:r>
          </a:p>
        </p:txBody>
      </p:sp>
      <p:sp>
        <p:nvSpPr>
          <p:cNvPr id="13" name="Shape 157">
            <a:extLst>
              <a:ext uri="{FF2B5EF4-FFF2-40B4-BE49-F238E27FC236}">
                <a16:creationId xmlns:a16="http://schemas.microsoft.com/office/drawing/2014/main" id="{CD37B990-547D-174E-BE0F-C00B7B78DAB0}"/>
              </a:ext>
            </a:extLst>
          </p:cNvPr>
          <p:cNvSpPr/>
          <p:nvPr/>
        </p:nvSpPr>
        <p:spPr>
          <a:xfrm>
            <a:off x="0" y="-82656"/>
            <a:ext cx="3683199"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Keplerian Parameters</a:t>
            </a:r>
            <a:endParaRPr sz="2700" dirty="0">
              <a:solidFill>
                <a:srgbClr val="0070C0"/>
              </a:solidFill>
            </a:endParaRPr>
          </a:p>
        </p:txBody>
      </p:sp>
    </p:spTree>
    <p:extLst>
      <p:ext uri="{BB962C8B-B14F-4D97-AF65-F5344CB8AC3E}">
        <p14:creationId xmlns:p14="http://schemas.microsoft.com/office/powerpoint/2010/main" val="611076229"/>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9" name="TextBox 8">
            <a:extLst>
              <a:ext uri="{FF2B5EF4-FFF2-40B4-BE49-F238E27FC236}">
                <a16:creationId xmlns:a16="http://schemas.microsoft.com/office/drawing/2014/main" id="{641F3EE2-9532-B444-938E-5849DAE0AE70}"/>
              </a:ext>
            </a:extLst>
          </p:cNvPr>
          <p:cNvSpPr txBox="1"/>
          <p:nvPr/>
        </p:nvSpPr>
        <p:spPr>
          <a:xfrm>
            <a:off x="186392" y="994561"/>
            <a:ext cx="3296547"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Binary parameters help us understand the recycling process.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What pulsars are likely to have eclipses?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sp>
        <p:nvSpPr>
          <p:cNvPr id="12" name="TextBox 11">
            <a:extLst>
              <a:ext uri="{FF2B5EF4-FFF2-40B4-BE49-F238E27FC236}">
                <a16:creationId xmlns:a16="http://schemas.microsoft.com/office/drawing/2014/main" id="{3E244A69-A828-484B-8173-BC5146B5F720}"/>
              </a:ext>
            </a:extLst>
          </p:cNvPr>
          <p:cNvSpPr txBox="1"/>
          <p:nvPr/>
        </p:nvSpPr>
        <p:spPr>
          <a:xfrm>
            <a:off x="2301411" y="4404860"/>
            <a:ext cx="5728123"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“The High Time Resolution Universe Pulsar Survey X: Discovery of four millisecond pulsars and updated timing solutions of a further 12”</a:t>
            </a:r>
          </a:p>
          <a:p>
            <a:r>
              <a:rPr lang="en-US" sz="1400" dirty="0">
                <a:solidFill>
                  <a:schemeClr val="bg2"/>
                </a:solidFill>
                <a:latin typeface="+mn-lt"/>
              </a:rPr>
              <a:t>Ng et al. MNRAS, 2014, 439, 2</a:t>
            </a:r>
          </a:p>
        </p:txBody>
      </p:sp>
      <p:sp>
        <p:nvSpPr>
          <p:cNvPr id="13" name="Shape 157">
            <a:extLst>
              <a:ext uri="{FF2B5EF4-FFF2-40B4-BE49-F238E27FC236}">
                <a16:creationId xmlns:a16="http://schemas.microsoft.com/office/drawing/2014/main" id="{CD37B990-547D-174E-BE0F-C00B7B78DAB0}"/>
              </a:ext>
            </a:extLst>
          </p:cNvPr>
          <p:cNvSpPr/>
          <p:nvPr/>
        </p:nvSpPr>
        <p:spPr>
          <a:xfrm>
            <a:off x="0" y="-82656"/>
            <a:ext cx="3683199"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Keplerian Parameters</a:t>
            </a:r>
            <a:endParaRPr sz="2700" dirty="0">
              <a:solidFill>
                <a:srgbClr val="0070C0"/>
              </a:solidFill>
            </a:endParaRPr>
          </a:p>
        </p:txBody>
      </p:sp>
      <p:pic>
        <p:nvPicPr>
          <p:cNvPr id="5" name="Picture 4">
            <a:extLst>
              <a:ext uri="{FF2B5EF4-FFF2-40B4-BE49-F238E27FC236}">
                <a16:creationId xmlns:a16="http://schemas.microsoft.com/office/drawing/2014/main" id="{C5DF64D6-379F-564D-8DDC-C2CC52DB93A0}"/>
              </a:ext>
            </a:extLst>
          </p:cNvPr>
          <p:cNvPicPr>
            <a:picLocks noChangeAspect="1"/>
          </p:cNvPicPr>
          <p:nvPr/>
        </p:nvPicPr>
        <p:blipFill rotWithShape="1">
          <a:blip r:embed="rId3">
            <a:extLst>
              <a:ext uri="{28A0092B-C50C-407E-A947-70E740481C1C}">
                <a14:useLocalDpi xmlns:a14="http://schemas.microsoft.com/office/drawing/2010/main" val="0"/>
              </a:ext>
            </a:extLst>
          </a:blip>
          <a:srcRect l="1763" r="1570"/>
          <a:stretch/>
        </p:blipFill>
        <p:spPr>
          <a:xfrm>
            <a:off x="3749039" y="431514"/>
            <a:ext cx="5303520" cy="3505053"/>
          </a:xfrm>
          <a:prstGeom prst="rect">
            <a:avLst/>
          </a:prstGeom>
        </p:spPr>
      </p:pic>
      <p:pic>
        <p:nvPicPr>
          <p:cNvPr id="7" name="Picture 6">
            <a:extLst>
              <a:ext uri="{FF2B5EF4-FFF2-40B4-BE49-F238E27FC236}">
                <a16:creationId xmlns:a16="http://schemas.microsoft.com/office/drawing/2014/main" id="{85B74D8C-8C7B-B141-ABA0-452BBAACCBE5}"/>
              </a:ext>
            </a:extLst>
          </p:cNvPr>
          <p:cNvPicPr>
            <a:picLocks noChangeAspect="1"/>
          </p:cNvPicPr>
          <p:nvPr/>
        </p:nvPicPr>
        <p:blipFill rotWithShape="1">
          <a:blip r:embed="rId4">
            <a:extLst>
              <a:ext uri="{28A0092B-C50C-407E-A947-70E740481C1C}">
                <a14:useLocalDpi xmlns:a14="http://schemas.microsoft.com/office/drawing/2010/main" val="0"/>
              </a:ext>
            </a:extLst>
          </a:blip>
          <a:srcRect r="8398"/>
          <a:stretch/>
        </p:blipFill>
        <p:spPr>
          <a:xfrm>
            <a:off x="186392" y="3416153"/>
            <a:ext cx="3017520" cy="1040827"/>
          </a:xfrm>
          <a:prstGeom prst="rect">
            <a:avLst/>
          </a:prstGeom>
        </p:spPr>
      </p:pic>
    </p:spTree>
    <p:extLst>
      <p:ext uri="{BB962C8B-B14F-4D97-AF65-F5344CB8AC3E}">
        <p14:creationId xmlns:p14="http://schemas.microsoft.com/office/powerpoint/2010/main" val="134903876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9" name="TextBox 8">
            <a:extLst>
              <a:ext uri="{FF2B5EF4-FFF2-40B4-BE49-F238E27FC236}">
                <a16:creationId xmlns:a16="http://schemas.microsoft.com/office/drawing/2014/main" id="{C17CF7AB-9F2E-5E43-8745-967FD8ED17B3}"/>
              </a:ext>
            </a:extLst>
          </p:cNvPr>
          <p:cNvSpPr txBox="1"/>
          <p:nvPr/>
        </p:nvSpPr>
        <p:spPr>
          <a:xfrm>
            <a:off x="240426" y="877237"/>
            <a:ext cx="3690090"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Of the 44 binary MSPs, 10 pulsars have orbital period derivative measurements.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sp>
        <p:nvSpPr>
          <p:cNvPr id="11" name="Shape 157">
            <a:extLst>
              <a:ext uri="{FF2B5EF4-FFF2-40B4-BE49-F238E27FC236}">
                <a16:creationId xmlns:a16="http://schemas.microsoft.com/office/drawing/2014/main" id="{AC7ED232-9063-6E4B-99AE-A8854192785F}"/>
              </a:ext>
            </a:extLst>
          </p:cNvPr>
          <p:cNvSpPr/>
          <p:nvPr/>
        </p:nvSpPr>
        <p:spPr>
          <a:xfrm>
            <a:off x="27410" y="-40483"/>
            <a:ext cx="474124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Post-Keplerian Parameters</a:t>
            </a:r>
            <a:endParaRPr sz="2700" dirty="0">
              <a:solidFill>
                <a:srgbClr val="0070C0"/>
              </a:solidFill>
            </a:endParaRPr>
          </a:p>
        </p:txBody>
      </p:sp>
      <p:pic>
        <p:nvPicPr>
          <p:cNvPr id="4" name="Picture 3">
            <a:extLst>
              <a:ext uri="{FF2B5EF4-FFF2-40B4-BE49-F238E27FC236}">
                <a16:creationId xmlns:a16="http://schemas.microsoft.com/office/drawing/2014/main" id="{59D993C1-F6F6-4E46-9F0E-235804361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24" y="2002255"/>
            <a:ext cx="3622413" cy="2264008"/>
          </a:xfrm>
          <a:prstGeom prst="rect">
            <a:avLst/>
          </a:prstGeom>
        </p:spPr>
      </p:pic>
      <p:pic>
        <p:nvPicPr>
          <p:cNvPr id="12" name="Picture 11">
            <a:extLst>
              <a:ext uri="{FF2B5EF4-FFF2-40B4-BE49-F238E27FC236}">
                <a16:creationId xmlns:a16="http://schemas.microsoft.com/office/drawing/2014/main" id="{05F92D20-52D6-E74C-B8F7-454C0DA79DD2}"/>
              </a:ext>
            </a:extLst>
          </p:cNvPr>
          <p:cNvPicPr>
            <a:picLocks noChangeAspect="1"/>
          </p:cNvPicPr>
          <p:nvPr/>
        </p:nvPicPr>
        <p:blipFill rotWithShape="1">
          <a:blip r:embed="rId4">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13" name="Picture 12">
            <a:extLst>
              <a:ext uri="{FF2B5EF4-FFF2-40B4-BE49-F238E27FC236}">
                <a16:creationId xmlns:a16="http://schemas.microsoft.com/office/drawing/2014/main" id="{0E09C701-AA31-834E-8B37-5AB3F2E276FC}"/>
              </a:ext>
            </a:extLst>
          </p:cNvPr>
          <p:cNvPicPr>
            <a:picLocks noChangeAspect="1"/>
          </p:cNvPicPr>
          <p:nvPr/>
        </p:nvPicPr>
        <p:blipFill rotWithShape="1">
          <a:blip r:embed="rId4">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14" name="TextBox 13">
            <a:extLst>
              <a:ext uri="{FF2B5EF4-FFF2-40B4-BE49-F238E27FC236}">
                <a16:creationId xmlns:a16="http://schemas.microsoft.com/office/drawing/2014/main" id="{780A15A5-D5D2-4746-8FE1-E4CCBFD94A6C}"/>
              </a:ext>
            </a:extLst>
          </p:cNvPr>
          <p:cNvSpPr txBox="1"/>
          <p:nvPr/>
        </p:nvSpPr>
        <p:spPr>
          <a:xfrm>
            <a:off x="4768652" y="4050835"/>
            <a:ext cx="3621741" cy="201581"/>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5" name="Shape 137">
            <a:extLst>
              <a:ext uri="{FF2B5EF4-FFF2-40B4-BE49-F238E27FC236}">
                <a16:creationId xmlns:a16="http://schemas.microsoft.com/office/drawing/2014/main" id="{3F4AEEB7-F367-2244-B779-6263B5451ACE}"/>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pic>
        <p:nvPicPr>
          <p:cNvPr id="16" name="Picture 15" descr="pkparameters.gif">
            <a:extLst>
              <a:ext uri="{FF2B5EF4-FFF2-40B4-BE49-F238E27FC236}">
                <a16:creationId xmlns:a16="http://schemas.microsoft.com/office/drawing/2014/main" id="{460B6C48-B916-F143-AF08-4AE9C60458C4}"/>
              </a:ext>
            </a:extLst>
          </p:cNvPr>
          <p:cNvPicPr>
            <a:picLocks noChangeAspect="1"/>
          </p:cNvPicPr>
          <p:nvPr/>
        </p:nvPicPr>
        <p:blipFill>
          <a:blip r:embed="rId5"/>
          <a:srcRect t="46667" r="17092" b="33333"/>
          <a:stretch>
            <a:fillRect/>
          </a:stretch>
        </p:blipFill>
        <p:spPr>
          <a:xfrm>
            <a:off x="240426" y="4558582"/>
            <a:ext cx="4222486" cy="326430"/>
          </a:xfrm>
          <a:prstGeom prst="rect">
            <a:avLst/>
          </a:prstGeom>
        </p:spPr>
      </p:pic>
    </p:spTree>
    <p:extLst>
      <p:ext uri="{BB962C8B-B14F-4D97-AF65-F5344CB8AC3E}">
        <p14:creationId xmlns:p14="http://schemas.microsoft.com/office/powerpoint/2010/main" val="965612847"/>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9" name="TextBox 8">
            <a:extLst>
              <a:ext uri="{FF2B5EF4-FFF2-40B4-BE49-F238E27FC236}">
                <a16:creationId xmlns:a16="http://schemas.microsoft.com/office/drawing/2014/main" id="{C17CF7AB-9F2E-5E43-8745-967FD8ED17B3}"/>
              </a:ext>
            </a:extLst>
          </p:cNvPr>
          <p:cNvSpPr txBox="1"/>
          <p:nvPr/>
        </p:nvSpPr>
        <p:spPr>
          <a:xfrm>
            <a:off x="86670" y="4306818"/>
            <a:ext cx="3898197" cy="1261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“Tests of gravitational symmetries with pulsar binary J1713+0747”, Zhu et al. 2019, 482, 3249</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5" name="Picture 4">
            <a:extLst>
              <a:ext uri="{FF2B5EF4-FFF2-40B4-BE49-F238E27FC236}">
                <a16:creationId xmlns:a16="http://schemas.microsoft.com/office/drawing/2014/main" id="{A81B52EB-02BC-7E48-9010-825CB6467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765" y="0"/>
            <a:ext cx="5299364" cy="5143500"/>
          </a:xfrm>
          <a:prstGeom prst="rect">
            <a:avLst/>
          </a:prstGeom>
        </p:spPr>
      </p:pic>
      <p:sp>
        <p:nvSpPr>
          <p:cNvPr id="16" name="TextBox 15">
            <a:extLst>
              <a:ext uri="{FF2B5EF4-FFF2-40B4-BE49-F238E27FC236}">
                <a16:creationId xmlns:a16="http://schemas.microsoft.com/office/drawing/2014/main" id="{159E58BC-5EB2-5A46-BCA6-74314A4733DE}"/>
              </a:ext>
            </a:extLst>
          </p:cNvPr>
          <p:cNvSpPr txBox="1"/>
          <p:nvPr/>
        </p:nvSpPr>
        <p:spPr>
          <a:xfrm>
            <a:off x="115514" y="1713804"/>
            <a:ext cx="3690090"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Time-varying gravitational constant would lead to time-varying orbital period.</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sp>
        <p:nvSpPr>
          <p:cNvPr id="17" name="Shape 157">
            <a:extLst>
              <a:ext uri="{FF2B5EF4-FFF2-40B4-BE49-F238E27FC236}">
                <a16:creationId xmlns:a16="http://schemas.microsoft.com/office/drawing/2014/main" id="{3CD4A11C-C1F7-6541-9CB8-1DAE0456B8A8}"/>
              </a:ext>
            </a:extLst>
          </p:cNvPr>
          <p:cNvSpPr/>
          <p:nvPr/>
        </p:nvSpPr>
        <p:spPr>
          <a:xfrm>
            <a:off x="0" y="53178"/>
            <a:ext cx="474124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Post-Keplerian Parameters</a:t>
            </a:r>
            <a:endParaRPr sz="2700" dirty="0">
              <a:solidFill>
                <a:srgbClr val="0070C0"/>
              </a:solidFill>
            </a:endParaRPr>
          </a:p>
        </p:txBody>
      </p:sp>
      <p:sp>
        <p:nvSpPr>
          <p:cNvPr id="18" name="Shape 137">
            <a:extLst>
              <a:ext uri="{FF2B5EF4-FFF2-40B4-BE49-F238E27FC236}">
                <a16:creationId xmlns:a16="http://schemas.microsoft.com/office/drawing/2014/main" id="{6C3C247A-5A69-BC4F-AFF2-060C47C4FD99}"/>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49193513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9" name="TextBox 8">
            <a:extLst>
              <a:ext uri="{FF2B5EF4-FFF2-40B4-BE49-F238E27FC236}">
                <a16:creationId xmlns:a16="http://schemas.microsoft.com/office/drawing/2014/main" id="{C17CF7AB-9F2E-5E43-8745-967FD8ED17B3}"/>
              </a:ext>
            </a:extLst>
          </p:cNvPr>
          <p:cNvSpPr txBox="1"/>
          <p:nvPr/>
        </p:nvSpPr>
        <p:spPr>
          <a:xfrm>
            <a:off x="53870" y="943912"/>
            <a:ext cx="4518129"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Six pulsars have measurable periastron advance (not 1909!)</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12" name="Picture 11">
            <a:extLst>
              <a:ext uri="{FF2B5EF4-FFF2-40B4-BE49-F238E27FC236}">
                <a16:creationId xmlns:a16="http://schemas.microsoft.com/office/drawing/2014/main" id="{05F92D20-52D6-E74C-B8F7-454C0DA79DD2}"/>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13" name="Picture 12">
            <a:extLst>
              <a:ext uri="{FF2B5EF4-FFF2-40B4-BE49-F238E27FC236}">
                <a16:creationId xmlns:a16="http://schemas.microsoft.com/office/drawing/2014/main" id="{0E09C701-AA31-834E-8B37-5AB3F2E276FC}"/>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14" name="TextBox 13">
            <a:extLst>
              <a:ext uri="{FF2B5EF4-FFF2-40B4-BE49-F238E27FC236}">
                <a16:creationId xmlns:a16="http://schemas.microsoft.com/office/drawing/2014/main" id="{780A15A5-D5D2-4746-8FE1-E4CCBFD94A6C}"/>
              </a:ext>
            </a:extLst>
          </p:cNvPr>
          <p:cNvSpPr txBox="1"/>
          <p:nvPr/>
        </p:nvSpPr>
        <p:spPr>
          <a:xfrm>
            <a:off x="4810539" y="4386469"/>
            <a:ext cx="3579854" cy="157495"/>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5" name="Picture 4">
            <a:extLst>
              <a:ext uri="{FF2B5EF4-FFF2-40B4-BE49-F238E27FC236}">
                <a16:creationId xmlns:a16="http://schemas.microsoft.com/office/drawing/2014/main" id="{51B01B5D-0F2F-094D-85A3-22C23F952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55" y="1781133"/>
            <a:ext cx="2834618" cy="2530909"/>
          </a:xfrm>
          <a:prstGeom prst="rect">
            <a:avLst/>
          </a:prstGeom>
        </p:spPr>
      </p:pic>
      <p:sp>
        <p:nvSpPr>
          <p:cNvPr id="15" name="Shape 157">
            <a:extLst>
              <a:ext uri="{FF2B5EF4-FFF2-40B4-BE49-F238E27FC236}">
                <a16:creationId xmlns:a16="http://schemas.microsoft.com/office/drawing/2014/main" id="{11F612A9-58D6-AF44-B01D-1B75DA9519DE}"/>
              </a:ext>
            </a:extLst>
          </p:cNvPr>
          <p:cNvSpPr/>
          <p:nvPr/>
        </p:nvSpPr>
        <p:spPr>
          <a:xfrm>
            <a:off x="27410" y="-40483"/>
            <a:ext cx="474124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Post-Keplerian Parameters</a:t>
            </a:r>
            <a:endParaRPr sz="2700" dirty="0">
              <a:solidFill>
                <a:srgbClr val="0070C0"/>
              </a:solidFill>
            </a:endParaRPr>
          </a:p>
        </p:txBody>
      </p:sp>
      <p:sp>
        <p:nvSpPr>
          <p:cNvPr id="11" name="Shape 137">
            <a:extLst>
              <a:ext uri="{FF2B5EF4-FFF2-40B4-BE49-F238E27FC236}">
                <a16:creationId xmlns:a16="http://schemas.microsoft.com/office/drawing/2014/main" id="{C463DB0C-7319-4044-92F7-CC21B6A66563}"/>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pic>
        <p:nvPicPr>
          <p:cNvPr id="16" name="Picture 15" descr="pkparameters.gif">
            <a:extLst>
              <a:ext uri="{FF2B5EF4-FFF2-40B4-BE49-F238E27FC236}">
                <a16:creationId xmlns:a16="http://schemas.microsoft.com/office/drawing/2014/main" id="{6BFF90ED-3C9D-F54C-823D-EE3F5751C4B5}"/>
              </a:ext>
            </a:extLst>
          </p:cNvPr>
          <p:cNvPicPr>
            <a:picLocks noChangeAspect="1"/>
          </p:cNvPicPr>
          <p:nvPr/>
        </p:nvPicPr>
        <p:blipFill>
          <a:blip r:embed="rId5"/>
          <a:srcRect r="57685" b="76667"/>
          <a:stretch>
            <a:fillRect/>
          </a:stretch>
        </p:blipFill>
        <p:spPr>
          <a:xfrm>
            <a:off x="543276" y="4312042"/>
            <a:ext cx="3621947" cy="640078"/>
          </a:xfrm>
          <a:prstGeom prst="rect">
            <a:avLst/>
          </a:prstGeom>
        </p:spPr>
      </p:pic>
    </p:spTree>
    <p:extLst>
      <p:ext uri="{BB962C8B-B14F-4D97-AF65-F5344CB8AC3E}">
        <p14:creationId xmlns:p14="http://schemas.microsoft.com/office/powerpoint/2010/main" val="69237484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9" name="TextBox 8">
            <a:extLst>
              <a:ext uri="{FF2B5EF4-FFF2-40B4-BE49-F238E27FC236}">
                <a16:creationId xmlns:a16="http://schemas.microsoft.com/office/drawing/2014/main" id="{C17CF7AB-9F2E-5E43-8745-967FD8ED17B3}"/>
              </a:ext>
            </a:extLst>
          </p:cNvPr>
          <p:cNvSpPr txBox="1"/>
          <p:nvPr/>
        </p:nvSpPr>
        <p:spPr>
          <a:xfrm>
            <a:off x="53871" y="943912"/>
            <a:ext cx="4133816"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Of the 44 binaries, 14 have Shapiro delay measurements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12" name="Picture 11">
            <a:extLst>
              <a:ext uri="{FF2B5EF4-FFF2-40B4-BE49-F238E27FC236}">
                <a16:creationId xmlns:a16="http://schemas.microsoft.com/office/drawing/2014/main" id="{05F92D20-52D6-E74C-B8F7-454C0DA79DD2}"/>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13" name="Picture 12">
            <a:extLst>
              <a:ext uri="{FF2B5EF4-FFF2-40B4-BE49-F238E27FC236}">
                <a16:creationId xmlns:a16="http://schemas.microsoft.com/office/drawing/2014/main" id="{0E09C701-AA31-834E-8B37-5AB3F2E276FC}"/>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14" name="TextBox 13">
            <a:extLst>
              <a:ext uri="{FF2B5EF4-FFF2-40B4-BE49-F238E27FC236}">
                <a16:creationId xmlns:a16="http://schemas.microsoft.com/office/drawing/2014/main" id="{780A15A5-D5D2-4746-8FE1-E4CCBFD94A6C}"/>
              </a:ext>
            </a:extLst>
          </p:cNvPr>
          <p:cNvSpPr txBox="1"/>
          <p:nvPr/>
        </p:nvSpPr>
        <p:spPr>
          <a:xfrm>
            <a:off x="4797394" y="3791158"/>
            <a:ext cx="3579854" cy="292608"/>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16" name="Picture 15">
            <a:extLst>
              <a:ext uri="{FF2B5EF4-FFF2-40B4-BE49-F238E27FC236}">
                <a16:creationId xmlns:a16="http://schemas.microsoft.com/office/drawing/2014/main" id="{6F7341EA-8D2E-FC41-91C2-C820D7EFC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79" y="1793810"/>
            <a:ext cx="3993833" cy="2069268"/>
          </a:xfrm>
          <a:prstGeom prst="rect">
            <a:avLst/>
          </a:prstGeom>
        </p:spPr>
      </p:pic>
      <p:sp>
        <p:nvSpPr>
          <p:cNvPr id="17" name="Shape 157">
            <a:extLst>
              <a:ext uri="{FF2B5EF4-FFF2-40B4-BE49-F238E27FC236}">
                <a16:creationId xmlns:a16="http://schemas.microsoft.com/office/drawing/2014/main" id="{8226C4A6-EC04-3643-8107-6899D1F82EAD}"/>
              </a:ext>
            </a:extLst>
          </p:cNvPr>
          <p:cNvSpPr/>
          <p:nvPr/>
        </p:nvSpPr>
        <p:spPr>
          <a:xfrm>
            <a:off x="27410" y="-40483"/>
            <a:ext cx="474124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Post-Keplerian Parameters</a:t>
            </a:r>
            <a:endParaRPr sz="2700" dirty="0">
              <a:solidFill>
                <a:srgbClr val="0070C0"/>
              </a:solidFill>
            </a:endParaRPr>
          </a:p>
        </p:txBody>
      </p:sp>
      <p:sp>
        <p:nvSpPr>
          <p:cNvPr id="11" name="Shape 137">
            <a:extLst>
              <a:ext uri="{FF2B5EF4-FFF2-40B4-BE49-F238E27FC236}">
                <a16:creationId xmlns:a16="http://schemas.microsoft.com/office/drawing/2014/main" id="{871FEDBB-9690-F047-8351-9F03B0531521}"/>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pic>
        <p:nvPicPr>
          <p:cNvPr id="15" name="Picture 14" descr="pkparameters.gif">
            <a:extLst>
              <a:ext uri="{FF2B5EF4-FFF2-40B4-BE49-F238E27FC236}">
                <a16:creationId xmlns:a16="http://schemas.microsoft.com/office/drawing/2014/main" id="{3E0B920B-6CB6-1247-89DF-D1115B38F507}"/>
              </a:ext>
            </a:extLst>
          </p:cNvPr>
          <p:cNvPicPr>
            <a:picLocks noChangeAspect="1"/>
          </p:cNvPicPr>
          <p:nvPr/>
        </p:nvPicPr>
        <p:blipFill>
          <a:blip r:embed="rId5"/>
          <a:srcRect t="66667" r="53412"/>
          <a:stretch>
            <a:fillRect/>
          </a:stretch>
        </p:blipFill>
        <p:spPr>
          <a:xfrm>
            <a:off x="751458" y="4023359"/>
            <a:ext cx="3987783" cy="914400"/>
          </a:xfrm>
          <a:prstGeom prst="rect">
            <a:avLst/>
          </a:prstGeom>
        </p:spPr>
      </p:pic>
    </p:spTree>
    <p:extLst>
      <p:ext uri="{BB962C8B-B14F-4D97-AF65-F5344CB8AC3E}">
        <p14:creationId xmlns:p14="http://schemas.microsoft.com/office/powerpoint/2010/main" val="353074503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82922" y="0"/>
            <a:ext cx="8941172" cy="5078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The IPTA Second Data Release</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pic>
        <p:nvPicPr>
          <p:cNvPr id="9" name="Picture 8">
            <a:extLst>
              <a:ext uri="{FF2B5EF4-FFF2-40B4-BE49-F238E27FC236}">
                <a16:creationId xmlns:a16="http://schemas.microsoft.com/office/drawing/2014/main" id="{FD01566E-F72F-EF45-B72D-6A0216BFD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72405"/>
            <a:ext cx="4368294" cy="2372360"/>
          </a:xfrm>
          <a:prstGeom prst="rect">
            <a:avLst/>
          </a:prstGeom>
        </p:spPr>
      </p:pic>
      <p:pic>
        <p:nvPicPr>
          <p:cNvPr id="13" name="Picture 12">
            <a:extLst>
              <a:ext uri="{FF2B5EF4-FFF2-40B4-BE49-F238E27FC236}">
                <a16:creationId xmlns:a16="http://schemas.microsoft.com/office/drawing/2014/main" id="{DC8FC752-7570-0D46-ADBB-49B5B4361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80" y="507831"/>
            <a:ext cx="4574700" cy="4469130"/>
          </a:xfrm>
          <a:prstGeom prst="rect">
            <a:avLst/>
          </a:prstGeom>
        </p:spPr>
      </p:pic>
      <p:pic>
        <p:nvPicPr>
          <p:cNvPr id="12" name="Picture 11">
            <a:extLst>
              <a:ext uri="{FF2B5EF4-FFF2-40B4-BE49-F238E27FC236}">
                <a16:creationId xmlns:a16="http://schemas.microsoft.com/office/drawing/2014/main" id="{E10D5C37-AB76-6A4C-85BC-2207DF46E3B9}"/>
              </a:ext>
            </a:extLst>
          </p:cNvPr>
          <p:cNvPicPr>
            <a:picLocks noChangeAspect="1"/>
          </p:cNvPicPr>
          <p:nvPr/>
        </p:nvPicPr>
        <p:blipFill rotWithShape="1">
          <a:blip r:embed="rId5">
            <a:extLst>
              <a:ext uri="{28A0092B-C50C-407E-A947-70E740481C1C}">
                <a14:useLocalDpi xmlns:a14="http://schemas.microsoft.com/office/drawing/2010/main" val="0"/>
              </a:ext>
            </a:extLst>
          </a:blip>
          <a:srcRect t="-2281" b="2281"/>
          <a:stretch/>
        </p:blipFill>
        <p:spPr>
          <a:xfrm>
            <a:off x="1666746" y="4888020"/>
            <a:ext cx="4288284" cy="419956"/>
          </a:xfrm>
          <a:prstGeom prst="rect">
            <a:avLst/>
          </a:prstGeom>
        </p:spPr>
      </p:pic>
      <p:sp>
        <p:nvSpPr>
          <p:cNvPr id="14" name="TextBox 13">
            <a:extLst>
              <a:ext uri="{FF2B5EF4-FFF2-40B4-BE49-F238E27FC236}">
                <a16:creationId xmlns:a16="http://schemas.microsoft.com/office/drawing/2014/main" id="{61619FBF-2DB7-F94F-BBF6-37F19BB3EC1E}"/>
              </a:ext>
            </a:extLst>
          </p:cNvPr>
          <p:cNvSpPr txBox="1"/>
          <p:nvPr/>
        </p:nvSpPr>
        <p:spPr>
          <a:xfrm>
            <a:off x="4860450" y="757764"/>
            <a:ext cx="409977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chemeClr val="bg2"/>
                </a:solidFill>
                <a:effectLst/>
                <a:uFillTx/>
                <a:latin typeface="Helvetica" pitchFamily="2" charset="0"/>
                <a:ea typeface="+mj-ea"/>
                <a:cs typeface="+mj-cs"/>
                <a:sym typeface="Times New Roman"/>
              </a:rPr>
              <a:t>Includes 65 millisecond pulsars timed by </a:t>
            </a:r>
            <a:r>
              <a:rPr kumimoji="0" lang="en-US" sz="2400" b="0" i="0" u="none" strike="noStrike" cap="none" spc="0" normalizeH="0" dirty="0" err="1">
                <a:ln>
                  <a:noFill/>
                </a:ln>
                <a:solidFill>
                  <a:schemeClr val="bg2"/>
                </a:solidFill>
                <a:effectLst/>
                <a:uFillTx/>
                <a:latin typeface="Helvetica" pitchFamily="2" charset="0"/>
                <a:ea typeface="+mj-ea"/>
                <a:cs typeface="+mj-cs"/>
                <a:sym typeface="Times New Roman"/>
              </a:rPr>
              <a:t>NANOGrav</a:t>
            </a:r>
            <a:r>
              <a:rPr kumimoji="0" lang="en-US" sz="2400" b="0" i="0" u="none" strike="noStrike" cap="none" spc="0" normalizeH="0" dirty="0">
                <a:ln>
                  <a:noFill/>
                </a:ln>
                <a:solidFill>
                  <a:schemeClr val="bg2"/>
                </a:solidFill>
                <a:effectLst/>
                <a:uFillTx/>
                <a:latin typeface="Helvetica" pitchFamily="2" charset="0"/>
                <a:ea typeface="+mj-ea"/>
                <a:cs typeface="+mj-cs"/>
                <a:sym typeface="Times New Roman"/>
              </a:rPr>
              <a:t>, EPTA, and PPTA</a:t>
            </a:r>
          </a:p>
        </p:txBody>
      </p:sp>
      <p:sp>
        <p:nvSpPr>
          <p:cNvPr id="16" name="Rectangle 15">
            <a:extLst>
              <a:ext uri="{FF2B5EF4-FFF2-40B4-BE49-F238E27FC236}">
                <a16:creationId xmlns:a16="http://schemas.microsoft.com/office/drawing/2014/main" id="{8AA53BD4-AD5D-994B-9EE8-FC11C11D5F36}"/>
              </a:ext>
            </a:extLst>
          </p:cNvPr>
          <p:cNvSpPr/>
          <p:nvPr/>
        </p:nvSpPr>
        <p:spPr>
          <a:xfrm>
            <a:off x="4758481" y="4176399"/>
            <a:ext cx="3895190" cy="523220"/>
          </a:xfrm>
          <a:prstGeom prst="rect">
            <a:avLst/>
          </a:prstGeom>
        </p:spPr>
        <p:txBody>
          <a:bodyPr wrap="square">
            <a:spAutoFit/>
          </a:bodyPr>
          <a:lstStyle/>
          <a:p>
            <a:r>
              <a:rPr lang="en-US" sz="1400" dirty="0">
                <a:solidFill>
                  <a:srgbClr val="5D5D5D"/>
                </a:solidFill>
                <a:latin typeface="Helvetica Neue" panose="02000503000000020004" pitchFamily="2" charset="0"/>
              </a:rPr>
              <a:t>“The International Pulsar Timing Array: Second data release”, </a:t>
            </a:r>
            <a:r>
              <a:rPr lang="en-US" sz="1400" dirty="0" err="1">
                <a:solidFill>
                  <a:srgbClr val="5D5D5D"/>
                </a:solidFill>
                <a:latin typeface="Helvetica Neue" panose="02000503000000020004" pitchFamily="2" charset="0"/>
              </a:rPr>
              <a:t>Perera</a:t>
            </a:r>
            <a:r>
              <a:rPr lang="en-US" sz="1400" dirty="0">
                <a:solidFill>
                  <a:srgbClr val="5D5D5D"/>
                </a:solidFill>
                <a:latin typeface="Helvetica Neue" panose="02000503000000020004" pitchFamily="2" charset="0"/>
              </a:rPr>
              <a:t> et al. in preparation</a:t>
            </a:r>
          </a:p>
        </p:txBody>
      </p:sp>
    </p:spTree>
    <p:extLst>
      <p:ext uri="{BB962C8B-B14F-4D97-AF65-F5344CB8AC3E}">
        <p14:creationId xmlns:p14="http://schemas.microsoft.com/office/powerpoint/2010/main" val="3497239280"/>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9" name="TextBox 8">
            <a:extLst>
              <a:ext uri="{FF2B5EF4-FFF2-40B4-BE49-F238E27FC236}">
                <a16:creationId xmlns:a16="http://schemas.microsoft.com/office/drawing/2014/main" id="{C17CF7AB-9F2E-5E43-8745-967FD8ED17B3}"/>
              </a:ext>
            </a:extLst>
          </p:cNvPr>
          <p:cNvSpPr txBox="1"/>
          <p:nvPr/>
        </p:nvSpPr>
        <p:spPr>
          <a:xfrm>
            <a:off x="169832" y="987939"/>
            <a:ext cx="532651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PSR J0740+6620 is 2.17(10) masses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7" name="Picture 6">
            <a:extLst>
              <a:ext uri="{FF2B5EF4-FFF2-40B4-BE49-F238E27FC236}">
                <a16:creationId xmlns:a16="http://schemas.microsoft.com/office/drawing/2014/main" id="{8F380D2B-DEF5-E048-BC9C-92BAC7EFA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453" y="153887"/>
            <a:ext cx="3236559" cy="3354970"/>
          </a:xfrm>
          <a:prstGeom prst="rect">
            <a:avLst/>
          </a:prstGeom>
        </p:spPr>
      </p:pic>
      <p:sp>
        <p:nvSpPr>
          <p:cNvPr id="15" name="TextBox 14">
            <a:extLst>
              <a:ext uri="{FF2B5EF4-FFF2-40B4-BE49-F238E27FC236}">
                <a16:creationId xmlns:a16="http://schemas.microsoft.com/office/drawing/2014/main" id="{84B907A4-D624-2246-A327-C76A22BBA89C}"/>
              </a:ext>
            </a:extLst>
          </p:cNvPr>
          <p:cNvSpPr txBox="1"/>
          <p:nvPr/>
        </p:nvSpPr>
        <p:spPr>
          <a:xfrm>
            <a:off x="6387547" y="3447674"/>
            <a:ext cx="2649574"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a:t>
            </a:r>
            <a:r>
              <a:rPr lang="en-US" sz="1400" dirty="0">
                <a:latin typeface="+mn-lt"/>
              </a:rPr>
              <a:t>A very massive neutron star: relativistic Shapiro delay measurements of PSR J0740+6620</a:t>
            </a:r>
            <a:r>
              <a:rPr lang="en-US" sz="1400" dirty="0">
                <a:solidFill>
                  <a:schemeClr val="bg2"/>
                </a:solidFill>
                <a:latin typeface="+mn-lt"/>
              </a:rPr>
              <a:t>”</a:t>
            </a:r>
          </a:p>
          <a:p>
            <a:r>
              <a:rPr lang="en-US" sz="1400" dirty="0">
                <a:solidFill>
                  <a:schemeClr val="bg2"/>
                </a:solidFill>
                <a:latin typeface="+mn-lt"/>
              </a:rPr>
              <a:t>Cromartie et al. Nature Astronomy Submitted</a:t>
            </a:r>
          </a:p>
        </p:txBody>
      </p:sp>
      <p:pic>
        <p:nvPicPr>
          <p:cNvPr id="4" name="Picture 3">
            <a:extLst>
              <a:ext uri="{FF2B5EF4-FFF2-40B4-BE49-F238E27FC236}">
                <a16:creationId xmlns:a16="http://schemas.microsoft.com/office/drawing/2014/main" id="{19358E4F-B65C-BA42-90B2-DE051A5F0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9" y="1795337"/>
            <a:ext cx="5442355" cy="3142422"/>
          </a:xfrm>
          <a:prstGeom prst="rect">
            <a:avLst/>
          </a:prstGeom>
        </p:spPr>
      </p:pic>
      <p:sp>
        <p:nvSpPr>
          <p:cNvPr id="16" name="Shape 157">
            <a:extLst>
              <a:ext uri="{FF2B5EF4-FFF2-40B4-BE49-F238E27FC236}">
                <a16:creationId xmlns:a16="http://schemas.microsoft.com/office/drawing/2014/main" id="{BBC10FD3-03DE-6E4D-9DD6-3B9B92A6BB5B}"/>
              </a:ext>
            </a:extLst>
          </p:cNvPr>
          <p:cNvSpPr/>
          <p:nvPr/>
        </p:nvSpPr>
        <p:spPr>
          <a:xfrm>
            <a:off x="27410" y="-40483"/>
            <a:ext cx="474124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Post-Keplerian Parameters</a:t>
            </a:r>
            <a:endParaRPr sz="2700" dirty="0">
              <a:solidFill>
                <a:srgbClr val="0070C0"/>
              </a:solidFill>
            </a:endParaRPr>
          </a:p>
        </p:txBody>
      </p:sp>
    </p:spTree>
    <p:extLst>
      <p:ext uri="{BB962C8B-B14F-4D97-AF65-F5344CB8AC3E}">
        <p14:creationId xmlns:p14="http://schemas.microsoft.com/office/powerpoint/2010/main" val="218355331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6" name="Shape 157">
            <a:extLst>
              <a:ext uri="{FF2B5EF4-FFF2-40B4-BE49-F238E27FC236}">
                <a16:creationId xmlns:a16="http://schemas.microsoft.com/office/drawing/2014/main" id="{BBC10FD3-03DE-6E4D-9DD6-3B9B92A6BB5B}"/>
              </a:ext>
            </a:extLst>
          </p:cNvPr>
          <p:cNvSpPr/>
          <p:nvPr/>
        </p:nvSpPr>
        <p:spPr>
          <a:xfrm>
            <a:off x="27410" y="-40483"/>
            <a:ext cx="474124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Post-Keplerian Parameters</a:t>
            </a:r>
            <a:endParaRPr sz="2700" dirty="0">
              <a:solidFill>
                <a:srgbClr val="0070C0"/>
              </a:solidFill>
            </a:endParaRPr>
          </a:p>
        </p:txBody>
      </p:sp>
      <p:pic>
        <p:nvPicPr>
          <p:cNvPr id="5" name="Picture 4">
            <a:extLst>
              <a:ext uri="{FF2B5EF4-FFF2-40B4-BE49-F238E27FC236}">
                <a16:creationId xmlns:a16="http://schemas.microsoft.com/office/drawing/2014/main" id="{B86B4B68-6D35-6444-A1D9-68A34E859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876" y="834672"/>
            <a:ext cx="5480634" cy="4308828"/>
          </a:xfrm>
          <a:prstGeom prst="rect">
            <a:avLst/>
          </a:prstGeom>
        </p:spPr>
      </p:pic>
      <p:sp>
        <p:nvSpPr>
          <p:cNvPr id="11" name="TextBox 10">
            <a:extLst>
              <a:ext uri="{FF2B5EF4-FFF2-40B4-BE49-F238E27FC236}">
                <a16:creationId xmlns:a16="http://schemas.microsoft.com/office/drawing/2014/main" id="{D9BA30A9-6F86-7343-AACC-B76C9933FD08}"/>
              </a:ext>
            </a:extLst>
          </p:cNvPr>
          <p:cNvSpPr txBox="1"/>
          <p:nvPr/>
        </p:nvSpPr>
        <p:spPr>
          <a:xfrm>
            <a:off x="374885" y="1834925"/>
            <a:ext cx="1950516"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Starting to rule out many equations of state!</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spTree>
    <p:extLst>
      <p:ext uri="{BB962C8B-B14F-4D97-AF65-F5344CB8AC3E}">
        <p14:creationId xmlns:p14="http://schemas.microsoft.com/office/powerpoint/2010/main" val="157234555"/>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6" name="Shape 157">
            <a:extLst>
              <a:ext uri="{FF2B5EF4-FFF2-40B4-BE49-F238E27FC236}">
                <a16:creationId xmlns:a16="http://schemas.microsoft.com/office/drawing/2014/main" id="{BBC10FD3-03DE-6E4D-9DD6-3B9B92A6BB5B}"/>
              </a:ext>
            </a:extLst>
          </p:cNvPr>
          <p:cNvSpPr/>
          <p:nvPr/>
        </p:nvSpPr>
        <p:spPr>
          <a:xfrm>
            <a:off x="27410" y="-40483"/>
            <a:ext cx="474124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Post-Keplerian Parameters</a:t>
            </a:r>
            <a:endParaRPr sz="2700" dirty="0">
              <a:solidFill>
                <a:srgbClr val="0070C0"/>
              </a:solidFill>
            </a:endParaRPr>
          </a:p>
        </p:txBody>
      </p:sp>
      <p:sp>
        <p:nvSpPr>
          <p:cNvPr id="11" name="TextBox 10">
            <a:extLst>
              <a:ext uri="{FF2B5EF4-FFF2-40B4-BE49-F238E27FC236}">
                <a16:creationId xmlns:a16="http://schemas.microsoft.com/office/drawing/2014/main" id="{D9BA30A9-6F86-7343-AACC-B76C9933FD08}"/>
              </a:ext>
            </a:extLst>
          </p:cNvPr>
          <p:cNvSpPr txBox="1"/>
          <p:nvPr/>
        </p:nvSpPr>
        <p:spPr>
          <a:xfrm>
            <a:off x="204909" y="882847"/>
            <a:ext cx="4181112"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One more PK parameter for gravitational redshift and time dilation, but not generally measurable for NS-WD binaries.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4" name="Picture 3">
            <a:extLst>
              <a:ext uri="{FF2B5EF4-FFF2-40B4-BE49-F238E27FC236}">
                <a16:creationId xmlns:a16="http://schemas.microsoft.com/office/drawing/2014/main" id="{F8882462-182D-3B40-BC5E-7115FA159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639144" y="-321743"/>
            <a:ext cx="5052432" cy="6538440"/>
          </a:xfrm>
          <a:prstGeom prst="rect">
            <a:avLst/>
          </a:prstGeom>
        </p:spPr>
      </p:pic>
      <p:sp>
        <p:nvSpPr>
          <p:cNvPr id="3" name="TextBox 2">
            <a:extLst>
              <a:ext uri="{FF2B5EF4-FFF2-40B4-BE49-F238E27FC236}">
                <a16:creationId xmlns:a16="http://schemas.microsoft.com/office/drawing/2014/main" id="{6E6BA514-99D7-C040-AEA6-3A373BB60352}"/>
              </a:ext>
            </a:extLst>
          </p:cNvPr>
          <p:cNvSpPr txBox="1"/>
          <p:nvPr/>
        </p:nvSpPr>
        <p:spPr>
          <a:xfrm>
            <a:off x="5534384" y="513517"/>
            <a:ext cx="20672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dirty="0">
                <a:ln>
                  <a:noFill/>
                </a:ln>
                <a:solidFill>
                  <a:schemeClr val="bg2"/>
                </a:solidFill>
                <a:effectLst/>
                <a:uFillTx/>
                <a:latin typeface="Helvetica" pitchFamily="2" charset="0"/>
                <a:ea typeface="+mj-ea"/>
                <a:cs typeface="+mj-cs"/>
                <a:sym typeface="Times New Roman"/>
              </a:rPr>
              <a:t>The Double Pulsar!</a:t>
            </a:r>
          </a:p>
        </p:txBody>
      </p:sp>
      <p:sp>
        <p:nvSpPr>
          <p:cNvPr id="8" name="TextBox 7">
            <a:extLst>
              <a:ext uri="{FF2B5EF4-FFF2-40B4-BE49-F238E27FC236}">
                <a16:creationId xmlns:a16="http://schemas.microsoft.com/office/drawing/2014/main" id="{2EC8B812-7F94-BD4A-BA00-3A64EFB457BA}"/>
              </a:ext>
            </a:extLst>
          </p:cNvPr>
          <p:cNvSpPr txBox="1"/>
          <p:nvPr/>
        </p:nvSpPr>
        <p:spPr>
          <a:xfrm>
            <a:off x="4115436" y="4783871"/>
            <a:ext cx="26495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Kramer et al. in prep</a:t>
            </a:r>
          </a:p>
        </p:txBody>
      </p:sp>
      <p:pic>
        <p:nvPicPr>
          <p:cNvPr id="9" name="Picture 8" descr="pkparameters.gif">
            <a:extLst>
              <a:ext uri="{FF2B5EF4-FFF2-40B4-BE49-F238E27FC236}">
                <a16:creationId xmlns:a16="http://schemas.microsoft.com/office/drawing/2014/main" id="{AC2FAEC7-EBEB-5B40-87E1-246385CF76D4}"/>
              </a:ext>
            </a:extLst>
          </p:cNvPr>
          <p:cNvPicPr>
            <a:picLocks noChangeAspect="1"/>
          </p:cNvPicPr>
          <p:nvPr/>
        </p:nvPicPr>
        <p:blipFill>
          <a:blip r:embed="rId4"/>
          <a:srcRect t="23333" r="52344" b="56667"/>
          <a:stretch>
            <a:fillRect/>
          </a:stretch>
        </p:blipFill>
        <p:spPr>
          <a:xfrm>
            <a:off x="306958" y="3586919"/>
            <a:ext cx="4079063" cy="548654"/>
          </a:xfrm>
          <a:prstGeom prst="rect">
            <a:avLst/>
          </a:prstGeom>
        </p:spPr>
      </p:pic>
    </p:spTree>
    <p:extLst>
      <p:ext uri="{BB962C8B-B14F-4D97-AF65-F5344CB8AC3E}">
        <p14:creationId xmlns:p14="http://schemas.microsoft.com/office/powerpoint/2010/main" val="237619874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6" name="Shape 157">
            <a:extLst>
              <a:ext uri="{FF2B5EF4-FFF2-40B4-BE49-F238E27FC236}">
                <a16:creationId xmlns:a16="http://schemas.microsoft.com/office/drawing/2014/main" id="{BBC10FD3-03DE-6E4D-9DD6-3B9B92A6BB5B}"/>
              </a:ext>
            </a:extLst>
          </p:cNvPr>
          <p:cNvSpPr/>
          <p:nvPr/>
        </p:nvSpPr>
        <p:spPr>
          <a:xfrm>
            <a:off x="27410" y="-40483"/>
            <a:ext cx="474124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Post-Keplerian Parameters</a:t>
            </a:r>
            <a:endParaRPr sz="2700" dirty="0">
              <a:solidFill>
                <a:srgbClr val="0070C0"/>
              </a:solidFill>
            </a:endParaRPr>
          </a:p>
        </p:txBody>
      </p:sp>
      <p:sp>
        <p:nvSpPr>
          <p:cNvPr id="11" name="TextBox 10">
            <a:extLst>
              <a:ext uri="{FF2B5EF4-FFF2-40B4-BE49-F238E27FC236}">
                <a16:creationId xmlns:a16="http://schemas.microsoft.com/office/drawing/2014/main" id="{D9BA30A9-6F86-7343-AACC-B76C9933FD08}"/>
              </a:ext>
            </a:extLst>
          </p:cNvPr>
          <p:cNvSpPr txBox="1"/>
          <p:nvPr/>
        </p:nvSpPr>
        <p:spPr>
          <a:xfrm>
            <a:off x="204908" y="882847"/>
            <a:ext cx="4367091"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One more PK parameter for gravitational redshift and time dilation, but not generally measurable for NS-WD binaries.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Soon, correction to precession of periastron from spin orbit coupling! Proportional to moment of inertia.</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4" name="Picture 3">
            <a:extLst>
              <a:ext uri="{FF2B5EF4-FFF2-40B4-BE49-F238E27FC236}">
                <a16:creationId xmlns:a16="http://schemas.microsoft.com/office/drawing/2014/main" id="{F8882462-182D-3B40-BC5E-7115FA159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639144" y="-321743"/>
            <a:ext cx="5052432" cy="6538440"/>
          </a:xfrm>
          <a:prstGeom prst="rect">
            <a:avLst/>
          </a:prstGeom>
        </p:spPr>
      </p:pic>
      <p:sp>
        <p:nvSpPr>
          <p:cNvPr id="3" name="TextBox 2">
            <a:extLst>
              <a:ext uri="{FF2B5EF4-FFF2-40B4-BE49-F238E27FC236}">
                <a16:creationId xmlns:a16="http://schemas.microsoft.com/office/drawing/2014/main" id="{6E6BA514-99D7-C040-AEA6-3A373BB60352}"/>
              </a:ext>
            </a:extLst>
          </p:cNvPr>
          <p:cNvSpPr txBox="1"/>
          <p:nvPr/>
        </p:nvSpPr>
        <p:spPr>
          <a:xfrm>
            <a:off x="5534384" y="513517"/>
            <a:ext cx="20672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dirty="0">
                <a:ln>
                  <a:noFill/>
                </a:ln>
                <a:solidFill>
                  <a:schemeClr val="bg2"/>
                </a:solidFill>
                <a:effectLst/>
                <a:uFillTx/>
                <a:latin typeface="Helvetica" pitchFamily="2" charset="0"/>
                <a:ea typeface="+mj-ea"/>
                <a:cs typeface="+mj-cs"/>
                <a:sym typeface="Times New Roman"/>
              </a:rPr>
              <a:t>The Double Pulsar!</a:t>
            </a:r>
          </a:p>
        </p:txBody>
      </p:sp>
      <p:sp>
        <p:nvSpPr>
          <p:cNvPr id="8" name="TextBox 7">
            <a:extLst>
              <a:ext uri="{FF2B5EF4-FFF2-40B4-BE49-F238E27FC236}">
                <a16:creationId xmlns:a16="http://schemas.microsoft.com/office/drawing/2014/main" id="{A9127D2C-9153-0D47-9099-16434AEA0F16}"/>
              </a:ext>
            </a:extLst>
          </p:cNvPr>
          <p:cNvSpPr txBox="1"/>
          <p:nvPr/>
        </p:nvSpPr>
        <p:spPr>
          <a:xfrm>
            <a:off x="4115436" y="4814867"/>
            <a:ext cx="26495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Kramer et al. in prep</a:t>
            </a:r>
          </a:p>
        </p:txBody>
      </p:sp>
    </p:spTree>
    <p:extLst>
      <p:ext uri="{BB962C8B-B14F-4D97-AF65-F5344CB8AC3E}">
        <p14:creationId xmlns:p14="http://schemas.microsoft.com/office/powerpoint/2010/main" val="40496393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6" name="Shape 157">
            <a:extLst>
              <a:ext uri="{FF2B5EF4-FFF2-40B4-BE49-F238E27FC236}">
                <a16:creationId xmlns:a16="http://schemas.microsoft.com/office/drawing/2014/main" id="{BBC10FD3-03DE-6E4D-9DD6-3B9B92A6BB5B}"/>
              </a:ext>
            </a:extLst>
          </p:cNvPr>
          <p:cNvSpPr/>
          <p:nvPr/>
        </p:nvSpPr>
        <p:spPr>
          <a:xfrm>
            <a:off x="27410" y="-40483"/>
            <a:ext cx="474124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Triple System</a:t>
            </a:r>
            <a:endParaRPr sz="2700" dirty="0">
              <a:solidFill>
                <a:srgbClr val="0070C0"/>
              </a:solidFill>
            </a:endParaRPr>
          </a:p>
        </p:txBody>
      </p:sp>
      <p:pic>
        <p:nvPicPr>
          <p:cNvPr id="5" name="Picture 4">
            <a:extLst>
              <a:ext uri="{FF2B5EF4-FFF2-40B4-BE49-F238E27FC236}">
                <a16:creationId xmlns:a16="http://schemas.microsoft.com/office/drawing/2014/main" id="{F61DAAB6-AF26-7045-B529-DB8459004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103" y="0"/>
            <a:ext cx="3976487" cy="5143500"/>
          </a:xfrm>
          <a:prstGeom prst="rect">
            <a:avLst/>
          </a:prstGeom>
        </p:spPr>
      </p:pic>
      <p:sp>
        <p:nvSpPr>
          <p:cNvPr id="13" name="TextBox 12">
            <a:extLst>
              <a:ext uri="{FF2B5EF4-FFF2-40B4-BE49-F238E27FC236}">
                <a16:creationId xmlns:a16="http://schemas.microsoft.com/office/drawing/2014/main" id="{5A4902D6-499C-AF43-AE68-B088533B1367}"/>
              </a:ext>
            </a:extLst>
          </p:cNvPr>
          <p:cNvSpPr txBox="1"/>
          <p:nvPr/>
        </p:nvSpPr>
        <p:spPr>
          <a:xfrm>
            <a:off x="1649907" y="4620282"/>
            <a:ext cx="397648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“A millisecond pulsar in a stellar triple system”</a:t>
            </a:r>
          </a:p>
          <a:p>
            <a:r>
              <a:rPr lang="en-US" sz="1400" dirty="0">
                <a:solidFill>
                  <a:schemeClr val="bg2"/>
                </a:solidFill>
                <a:latin typeface="+mn-lt"/>
              </a:rPr>
              <a:t>Ransom et al. 2014, Nature, 505, 520 </a:t>
            </a:r>
          </a:p>
        </p:txBody>
      </p:sp>
      <p:sp>
        <p:nvSpPr>
          <p:cNvPr id="14" name="Shape 137">
            <a:extLst>
              <a:ext uri="{FF2B5EF4-FFF2-40B4-BE49-F238E27FC236}">
                <a16:creationId xmlns:a16="http://schemas.microsoft.com/office/drawing/2014/main" id="{D91B0F2A-78B3-D44A-8EE1-77FE01C0597D}"/>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5" name="TextBox 14">
            <a:extLst>
              <a:ext uri="{FF2B5EF4-FFF2-40B4-BE49-F238E27FC236}">
                <a16:creationId xmlns:a16="http://schemas.microsoft.com/office/drawing/2014/main" id="{878B4409-2EC7-5E4A-972E-89A87E47E7A6}"/>
              </a:ext>
            </a:extLst>
          </p:cNvPr>
          <p:cNvSpPr txBox="1"/>
          <p:nvPr/>
        </p:nvSpPr>
        <p:spPr>
          <a:xfrm>
            <a:off x="204908" y="882847"/>
            <a:ext cx="4367091"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Inner binary of 1.6 days and outer binary of 327 days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17" name="Picture 16">
            <a:extLst>
              <a:ext uri="{FF2B5EF4-FFF2-40B4-BE49-F238E27FC236}">
                <a16:creationId xmlns:a16="http://schemas.microsoft.com/office/drawing/2014/main" id="{331ED56C-A248-B246-B647-3106906D0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742" y="1762782"/>
            <a:ext cx="4762500" cy="2857500"/>
          </a:xfrm>
          <a:prstGeom prst="rect">
            <a:avLst/>
          </a:prstGeom>
        </p:spPr>
      </p:pic>
    </p:spTree>
    <p:extLst>
      <p:ext uri="{BB962C8B-B14F-4D97-AF65-F5344CB8AC3E}">
        <p14:creationId xmlns:p14="http://schemas.microsoft.com/office/powerpoint/2010/main" val="240350419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6" name="Shape 157">
            <a:extLst>
              <a:ext uri="{FF2B5EF4-FFF2-40B4-BE49-F238E27FC236}">
                <a16:creationId xmlns:a16="http://schemas.microsoft.com/office/drawing/2014/main" id="{BBC10FD3-03DE-6E4D-9DD6-3B9B92A6BB5B}"/>
              </a:ext>
            </a:extLst>
          </p:cNvPr>
          <p:cNvSpPr/>
          <p:nvPr/>
        </p:nvSpPr>
        <p:spPr>
          <a:xfrm>
            <a:off x="27410" y="-40483"/>
            <a:ext cx="474124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Triple System</a:t>
            </a:r>
            <a:endParaRPr sz="2700" dirty="0">
              <a:solidFill>
                <a:srgbClr val="0070C0"/>
              </a:solidFill>
            </a:endParaRPr>
          </a:p>
        </p:txBody>
      </p:sp>
      <p:pic>
        <p:nvPicPr>
          <p:cNvPr id="9" name="Picture 8">
            <a:extLst>
              <a:ext uri="{FF2B5EF4-FFF2-40B4-BE49-F238E27FC236}">
                <a16:creationId xmlns:a16="http://schemas.microsoft.com/office/drawing/2014/main" id="{1EABDA59-8D0A-114F-8A6C-3F60F7273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899" y="-3202"/>
            <a:ext cx="3598507" cy="5146702"/>
          </a:xfrm>
          <a:prstGeom prst="rect">
            <a:avLst/>
          </a:prstGeom>
        </p:spPr>
      </p:pic>
      <p:sp>
        <p:nvSpPr>
          <p:cNvPr id="12" name="TextBox 11">
            <a:extLst>
              <a:ext uri="{FF2B5EF4-FFF2-40B4-BE49-F238E27FC236}">
                <a16:creationId xmlns:a16="http://schemas.microsoft.com/office/drawing/2014/main" id="{817F174C-26C7-964E-8F21-4ADAD479EA09}"/>
              </a:ext>
            </a:extLst>
          </p:cNvPr>
          <p:cNvSpPr txBox="1"/>
          <p:nvPr/>
        </p:nvSpPr>
        <p:spPr>
          <a:xfrm>
            <a:off x="204908" y="882847"/>
            <a:ext cx="4367091"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Inner binary of 1.6 days and outer binary of 327 days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13" name="Picture 12">
            <a:extLst>
              <a:ext uri="{FF2B5EF4-FFF2-40B4-BE49-F238E27FC236}">
                <a16:creationId xmlns:a16="http://schemas.microsoft.com/office/drawing/2014/main" id="{02732394-99BC-A744-99FA-7596FE2D8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742" y="1762782"/>
            <a:ext cx="4762500" cy="2857500"/>
          </a:xfrm>
          <a:prstGeom prst="rect">
            <a:avLst/>
          </a:prstGeom>
        </p:spPr>
      </p:pic>
      <p:sp>
        <p:nvSpPr>
          <p:cNvPr id="14" name="TextBox 13">
            <a:extLst>
              <a:ext uri="{FF2B5EF4-FFF2-40B4-BE49-F238E27FC236}">
                <a16:creationId xmlns:a16="http://schemas.microsoft.com/office/drawing/2014/main" id="{D899110A-924D-1E41-8A59-2F51B24CA4F8}"/>
              </a:ext>
            </a:extLst>
          </p:cNvPr>
          <p:cNvSpPr txBox="1"/>
          <p:nvPr/>
        </p:nvSpPr>
        <p:spPr>
          <a:xfrm>
            <a:off x="1649907" y="4620282"/>
            <a:ext cx="397648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“A millisecond pulsar in a stellar triple system”</a:t>
            </a:r>
          </a:p>
          <a:p>
            <a:r>
              <a:rPr lang="en-US" sz="1400" dirty="0">
                <a:solidFill>
                  <a:schemeClr val="bg2"/>
                </a:solidFill>
                <a:latin typeface="+mn-lt"/>
              </a:rPr>
              <a:t>Ransom et al. 2014, Nature, 505, 520 </a:t>
            </a:r>
          </a:p>
        </p:txBody>
      </p:sp>
    </p:spTree>
    <p:extLst>
      <p:ext uri="{BB962C8B-B14F-4D97-AF65-F5344CB8AC3E}">
        <p14:creationId xmlns:p14="http://schemas.microsoft.com/office/powerpoint/2010/main" val="316251015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6" name="Shape 157">
            <a:extLst>
              <a:ext uri="{FF2B5EF4-FFF2-40B4-BE49-F238E27FC236}">
                <a16:creationId xmlns:a16="http://schemas.microsoft.com/office/drawing/2014/main" id="{BBC10FD3-03DE-6E4D-9DD6-3B9B92A6BB5B}"/>
              </a:ext>
            </a:extLst>
          </p:cNvPr>
          <p:cNvSpPr/>
          <p:nvPr/>
        </p:nvSpPr>
        <p:spPr>
          <a:xfrm>
            <a:off x="27410" y="-40483"/>
            <a:ext cx="474124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Binary Parameters:</a:t>
            </a:r>
          </a:p>
          <a:p>
            <a:r>
              <a:rPr lang="en-US" sz="2700" dirty="0">
                <a:solidFill>
                  <a:srgbClr val="0070C0"/>
                </a:solidFill>
              </a:rPr>
              <a:t>Triple System</a:t>
            </a:r>
            <a:endParaRPr sz="2700" dirty="0">
              <a:solidFill>
                <a:srgbClr val="0070C0"/>
              </a:solidFill>
            </a:endParaRPr>
          </a:p>
        </p:txBody>
      </p:sp>
      <p:sp>
        <p:nvSpPr>
          <p:cNvPr id="11" name="TextBox 10">
            <a:extLst>
              <a:ext uri="{FF2B5EF4-FFF2-40B4-BE49-F238E27FC236}">
                <a16:creationId xmlns:a16="http://schemas.microsoft.com/office/drawing/2014/main" id="{D9BA30A9-6F86-7343-AACC-B76C9933FD08}"/>
              </a:ext>
            </a:extLst>
          </p:cNvPr>
          <p:cNvSpPr txBox="1"/>
          <p:nvPr/>
        </p:nvSpPr>
        <p:spPr>
          <a:xfrm>
            <a:off x="204908" y="882847"/>
            <a:ext cx="4367091" cy="3046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Accelerations of pulsar and inner white dwarf differ by </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&lt; 2 x 10</a:t>
            </a:r>
            <a:r>
              <a:rPr lang="en-US" baseline="30000" dirty="0">
                <a:solidFill>
                  <a:schemeClr val="bg2"/>
                </a:solidFill>
                <a:latin typeface="+mn-lt"/>
              </a:rPr>
              <a:t>-6</a:t>
            </a:r>
            <a:r>
              <a:rPr lang="en-US" dirty="0">
                <a:solidFill>
                  <a:schemeClr val="bg2"/>
                </a:solidFill>
                <a:latin typeface="+mn-lt"/>
              </a:rPr>
              <a:t>.</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Best test of the strong equivalence principle!</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sp>
        <p:nvSpPr>
          <p:cNvPr id="3" name="TextBox 2">
            <a:extLst>
              <a:ext uri="{FF2B5EF4-FFF2-40B4-BE49-F238E27FC236}">
                <a16:creationId xmlns:a16="http://schemas.microsoft.com/office/drawing/2014/main" id="{6E6BA514-99D7-C040-AEA6-3A373BB60352}"/>
              </a:ext>
            </a:extLst>
          </p:cNvPr>
          <p:cNvSpPr txBox="1"/>
          <p:nvPr/>
        </p:nvSpPr>
        <p:spPr>
          <a:xfrm>
            <a:off x="4946150" y="200054"/>
            <a:ext cx="3960987"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dirty="0">
                <a:ln>
                  <a:noFill/>
                </a:ln>
                <a:solidFill>
                  <a:schemeClr val="bg2"/>
                </a:solidFill>
                <a:effectLst/>
                <a:uFillTx/>
                <a:latin typeface="Helvetica" pitchFamily="2" charset="0"/>
                <a:ea typeface="+mj-ea"/>
                <a:cs typeface="+mj-cs"/>
                <a:sym typeface="Times New Roman"/>
              </a:rPr>
              <a:t>The Strong Equivalence Principle</a:t>
            </a:r>
          </a:p>
          <a:p>
            <a:pPr marL="0" marR="0" indent="0" algn="l" defTabSz="914400" rtl="0" fontAlgn="auto" latinLnBrk="0" hangingPunct="0">
              <a:lnSpc>
                <a:spcPct val="100000"/>
              </a:lnSpc>
              <a:spcBef>
                <a:spcPts val="0"/>
              </a:spcBef>
              <a:spcAft>
                <a:spcPts val="0"/>
              </a:spcAft>
              <a:buClrTx/>
              <a:buSzTx/>
              <a:buFontTx/>
              <a:buNone/>
              <a:tabLst/>
            </a:pPr>
            <a:endParaRPr lang="en-US" sz="1800" dirty="0">
              <a:solidFill>
                <a:schemeClr val="bg2"/>
              </a:solidFill>
              <a:latin typeface="+mn-lt"/>
            </a:endParaRPr>
          </a:p>
          <a:p>
            <a:pPr marL="342900" indent="-342900">
              <a:buAutoNum type="arabicParenR"/>
            </a:pPr>
            <a:r>
              <a:rPr lang="en-US" sz="1800" dirty="0">
                <a:latin typeface="+mn-lt"/>
              </a:rPr>
              <a:t>The gravitational motion of a small test body depends only on its initial position in spacetime and velocity, and not on its constitution</a:t>
            </a:r>
          </a:p>
          <a:p>
            <a:pPr marL="342900" indent="-342900">
              <a:buAutoNum type="arabicParenR"/>
            </a:pPr>
            <a:endParaRPr lang="en-US" sz="1800" dirty="0">
              <a:latin typeface="+mn-lt"/>
            </a:endParaRPr>
          </a:p>
          <a:p>
            <a:pPr marL="342900" indent="-342900">
              <a:buFontTx/>
              <a:buAutoNum type="arabicParenR"/>
            </a:pPr>
            <a:r>
              <a:rPr lang="en-US" sz="1800" dirty="0">
                <a:latin typeface="+mn-lt"/>
              </a:rPr>
              <a:t>The outcome of any local experiment (gravitational or not) in a freely falling laboratory is independent of the velocity of the laboratory and its location in spacetime.</a:t>
            </a:r>
            <a:endParaRPr lang="en-US" sz="1800" dirty="0">
              <a:solidFill>
                <a:schemeClr val="bg2"/>
              </a:solidFill>
              <a:latin typeface="+mn-lt"/>
            </a:endParaRPr>
          </a:p>
          <a:p>
            <a:pPr marL="342900" indent="-342900">
              <a:buAutoNum type="arabicParenR"/>
            </a:pPr>
            <a:endParaRPr lang="en-US" sz="1800" i="1" dirty="0"/>
          </a:p>
          <a:p>
            <a:pPr marL="342900" indent="-342900">
              <a:buAutoNum type="arabicParenR"/>
            </a:pPr>
            <a:endParaRPr kumimoji="0" lang="en-US" sz="1800" b="0" i="1" u="none" strike="noStrike" cap="none" spc="0" normalizeH="0" dirty="0">
              <a:ln>
                <a:noFill/>
              </a:ln>
              <a:solidFill>
                <a:schemeClr val="bg2"/>
              </a:solidFill>
              <a:effectLst/>
              <a:uFillTx/>
              <a:latin typeface="Helvetica" pitchFamily="2" charset="0"/>
              <a:ea typeface="+mj-ea"/>
              <a:cs typeface="+mj-cs"/>
              <a:sym typeface="Times New Roman"/>
            </a:endParaRPr>
          </a:p>
          <a:p>
            <a:pPr marL="342900" indent="-342900">
              <a:buAutoNum type="arabicParenR"/>
            </a:pPr>
            <a:endParaRPr kumimoji="0" lang="en-US" sz="1800" b="0" i="0" u="none" strike="noStrike" cap="none" spc="0" normalizeH="0" dirty="0">
              <a:ln>
                <a:noFill/>
              </a:ln>
              <a:solidFill>
                <a:schemeClr val="bg2"/>
              </a:solidFill>
              <a:effectLst/>
              <a:uFillTx/>
              <a:latin typeface="Helvetica" pitchFamily="2" charset="0"/>
              <a:ea typeface="+mj-ea"/>
              <a:cs typeface="+mj-cs"/>
              <a:sym typeface="Times New Roman"/>
            </a:endParaRPr>
          </a:p>
        </p:txBody>
      </p:sp>
      <p:sp>
        <p:nvSpPr>
          <p:cNvPr id="8" name="TextBox 7">
            <a:extLst>
              <a:ext uri="{FF2B5EF4-FFF2-40B4-BE49-F238E27FC236}">
                <a16:creationId xmlns:a16="http://schemas.microsoft.com/office/drawing/2014/main" id="{A9127D2C-9153-0D47-9099-16434AEA0F16}"/>
              </a:ext>
            </a:extLst>
          </p:cNvPr>
          <p:cNvSpPr txBox="1"/>
          <p:nvPr/>
        </p:nvSpPr>
        <p:spPr>
          <a:xfrm>
            <a:off x="3153487" y="4326055"/>
            <a:ext cx="3602720"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“Universality of free fall from the orbital motion of a pulsar in a stellar triple system”</a:t>
            </a:r>
          </a:p>
          <a:p>
            <a:r>
              <a:rPr lang="en-US" sz="1400" dirty="0">
                <a:solidFill>
                  <a:schemeClr val="bg2"/>
                </a:solidFill>
                <a:latin typeface="+mn-lt"/>
              </a:rPr>
              <a:t>Archibald et al. 2018, Nature, 559 </a:t>
            </a:r>
          </a:p>
        </p:txBody>
      </p:sp>
    </p:spTree>
    <p:extLst>
      <p:ext uri="{BB962C8B-B14F-4D97-AF65-F5344CB8AC3E}">
        <p14:creationId xmlns:p14="http://schemas.microsoft.com/office/powerpoint/2010/main" val="1512550729"/>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45533" y="23557"/>
            <a:ext cx="451798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Stuff not in the par file: Pulse Profile Evolution</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4" name="Picture 3">
            <a:extLst>
              <a:ext uri="{FF2B5EF4-FFF2-40B4-BE49-F238E27FC236}">
                <a16:creationId xmlns:a16="http://schemas.microsoft.com/office/drawing/2014/main" id="{A7A8A61B-9EE0-3744-A73E-91754A643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817" y="0"/>
            <a:ext cx="3458183" cy="5143500"/>
          </a:xfrm>
          <a:prstGeom prst="rect">
            <a:avLst/>
          </a:prstGeom>
        </p:spPr>
      </p:pic>
      <p:sp>
        <p:nvSpPr>
          <p:cNvPr id="12" name="TextBox 11">
            <a:extLst>
              <a:ext uri="{FF2B5EF4-FFF2-40B4-BE49-F238E27FC236}">
                <a16:creationId xmlns:a16="http://schemas.microsoft.com/office/drawing/2014/main" id="{6752EEBA-0B46-4642-8728-29507FB233DB}"/>
              </a:ext>
            </a:extLst>
          </p:cNvPr>
          <p:cNvSpPr txBox="1"/>
          <p:nvPr/>
        </p:nvSpPr>
        <p:spPr>
          <a:xfrm>
            <a:off x="204908" y="882847"/>
            <a:ext cx="4367091"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Pulse profile evolution for PSR J1832-0836.</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6" name="Picture 5">
            <a:extLst>
              <a:ext uri="{FF2B5EF4-FFF2-40B4-BE49-F238E27FC236}">
                <a16:creationId xmlns:a16="http://schemas.microsoft.com/office/drawing/2014/main" id="{10AC09BF-5188-3548-AD3A-6E64FBE2A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830" y="1832549"/>
            <a:ext cx="4604410" cy="3128719"/>
          </a:xfrm>
          <a:prstGeom prst="rect">
            <a:avLst/>
          </a:prstGeom>
        </p:spPr>
      </p:pic>
      <p:sp>
        <p:nvSpPr>
          <p:cNvPr id="13" name="TextBox 12">
            <a:extLst>
              <a:ext uri="{FF2B5EF4-FFF2-40B4-BE49-F238E27FC236}">
                <a16:creationId xmlns:a16="http://schemas.microsoft.com/office/drawing/2014/main" id="{62B66999-4867-464F-81C3-E8F75EE25691}"/>
              </a:ext>
            </a:extLst>
          </p:cNvPr>
          <p:cNvSpPr txBox="1"/>
          <p:nvPr/>
        </p:nvSpPr>
        <p:spPr>
          <a:xfrm>
            <a:off x="712692" y="4187153"/>
            <a:ext cx="26495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Mann et al. 2013, </a:t>
            </a:r>
            <a:r>
              <a:rPr lang="en-US" sz="1400" dirty="0" err="1">
                <a:solidFill>
                  <a:schemeClr val="bg2"/>
                </a:solidFill>
                <a:latin typeface="+mn-lt"/>
              </a:rPr>
              <a:t>ApJS</a:t>
            </a:r>
            <a:r>
              <a:rPr lang="en-US" sz="1400" dirty="0">
                <a:solidFill>
                  <a:schemeClr val="bg2"/>
                </a:solidFill>
                <a:latin typeface="+mn-lt"/>
              </a:rPr>
              <a:t>, 12</a:t>
            </a:r>
          </a:p>
        </p:txBody>
      </p:sp>
      <p:sp>
        <p:nvSpPr>
          <p:cNvPr id="14" name="TextBox 13">
            <a:extLst>
              <a:ext uri="{FF2B5EF4-FFF2-40B4-BE49-F238E27FC236}">
                <a16:creationId xmlns:a16="http://schemas.microsoft.com/office/drawing/2014/main" id="{A2F4B61F-840C-3243-8F60-D1B602099818}"/>
              </a:ext>
            </a:extLst>
          </p:cNvPr>
          <p:cNvSpPr txBox="1"/>
          <p:nvPr/>
        </p:nvSpPr>
        <p:spPr>
          <a:xfrm>
            <a:off x="4170742" y="4783871"/>
            <a:ext cx="26495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Shapiro-Albert et al. in prep</a:t>
            </a:r>
          </a:p>
        </p:txBody>
      </p:sp>
      <p:sp>
        <p:nvSpPr>
          <p:cNvPr id="15" name="Shape 137">
            <a:extLst>
              <a:ext uri="{FF2B5EF4-FFF2-40B4-BE49-F238E27FC236}">
                <a16:creationId xmlns:a16="http://schemas.microsoft.com/office/drawing/2014/main" id="{0EF1F609-38CB-D246-B9E2-866D1661230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17839332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45533" y="23557"/>
            <a:ext cx="451798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Stuff not in the par file: Polarization</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2" name="TextBox 11">
            <a:extLst>
              <a:ext uri="{FF2B5EF4-FFF2-40B4-BE49-F238E27FC236}">
                <a16:creationId xmlns:a16="http://schemas.microsoft.com/office/drawing/2014/main" id="{6752EEBA-0B46-4642-8728-29507FB233DB}"/>
              </a:ext>
            </a:extLst>
          </p:cNvPr>
          <p:cNvSpPr txBox="1"/>
          <p:nvPr/>
        </p:nvSpPr>
        <p:spPr>
          <a:xfrm>
            <a:off x="15130" y="873787"/>
            <a:ext cx="5477448"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Can constrain emission mechanisms, pulsar geometry, and Galactic B fields!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sp>
        <p:nvSpPr>
          <p:cNvPr id="14" name="TextBox 13">
            <a:extLst>
              <a:ext uri="{FF2B5EF4-FFF2-40B4-BE49-F238E27FC236}">
                <a16:creationId xmlns:a16="http://schemas.microsoft.com/office/drawing/2014/main" id="{A2F4B61F-840C-3243-8F60-D1B602099818}"/>
              </a:ext>
            </a:extLst>
          </p:cNvPr>
          <p:cNvSpPr txBox="1"/>
          <p:nvPr/>
        </p:nvSpPr>
        <p:spPr>
          <a:xfrm>
            <a:off x="3032782" y="4808213"/>
            <a:ext cx="26495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Gentile et al. 2018, </a:t>
            </a:r>
            <a:r>
              <a:rPr lang="en-US" sz="1400" dirty="0" err="1">
                <a:solidFill>
                  <a:schemeClr val="bg2"/>
                </a:solidFill>
                <a:latin typeface="+mn-lt"/>
              </a:rPr>
              <a:t>ApJ</a:t>
            </a:r>
            <a:r>
              <a:rPr lang="en-US" sz="1400" dirty="0">
                <a:solidFill>
                  <a:schemeClr val="bg2"/>
                </a:solidFill>
                <a:latin typeface="+mn-lt"/>
              </a:rPr>
              <a:t>, 862, 1</a:t>
            </a:r>
          </a:p>
        </p:txBody>
      </p:sp>
      <p:pic>
        <p:nvPicPr>
          <p:cNvPr id="5" name="Picture 4">
            <a:extLst>
              <a:ext uri="{FF2B5EF4-FFF2-40B4-BE49-F238E27FC236}">
                <a16:creationId xmlns:a16="http://schemas.microsoft.com/office/drawing/2014/main" id="{9239DB8E-6BC7-A04A-A095-A731BE01E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578" y="0"/>
            <a:ext cx="3651422" cy="5143500"/>
          </a:xfrm>
          <a:prstGeom prst="rect">
            <a:avLst/>
          </a:prstGeom>
        </p:spPr>
      </p:pic>
      <p:sp>
        <p:nvSpPr>
          <p:cNvPr id="7" name="Rectangle 6">
            <a:extLst>
              <a:ext uri="{FF2B5EF4-FFF2-40B4-BE49-F238E27FC236}">
                <a16:creationId xmlns:a16="http://schemas.microsoft.com/office/drawing/2014/main" id="{B74EFA88-1DB9-DB45-BECB-396DA024BE4A}"/>
              </a:ext>
            </a:extLst>
          </p:cNvPr>
          <p:cNvSpPr/>
          <p:nvPr/>
        </p:nvSpPr>
        <p:spPr>
          <a:xfrm>
            <a:off x="1034688" y="4284993"/>
            <a:ext cx="4479010" cy="523220"/>
          </a:xfrm>
          <a:prstGeom prst="rect">
            <a:avLst/>
          </a:prstGeom>
        </p:spPr>
        <p:txBody>
          <a:bodyPr wrap="square">
            <a:spAutoFit/>
          </a:bodyPr>
          <a:lstStyle/>
          <a:p>
            <a:r>
              <a:rPr lang="en-US" sz="1400" dirty="0">
                <a:solidFill>
                  <a:schemeClr val="bg2"/>
                </a:solidFill>
                <a:latin typeface="+mn-lt"/>
              </a:rPr>
              <a:t>“The </a:t>
            </a:r>
            <a:r>
              <a:rPr lang="en-US" sz="1400" dirty="0" err="1">
                <a:solidFill>
                  <a:schemeClr val="bg2"/>
                </a:solidFill>
                <a:latin typeface="+mn-lt"/>
              </a:rPr>
              <a:t>NANOGrav</a:t>
            </a:r>
            <a:r>
              <a:rPr lang="en-US" sz="1400" dirty="0">
                <a:solidFill>
                  <a:schemeClr val="bg2"/>
                </a:solidFill>
                <a:latin typeface="+mn-lt"/>
              </a:rPr>
              <a:t> 11-year data set: Arecibo Observatory polarimetry and pulse </a:t>
            </a:r>
            <a:r>
              <a:rPr lang="en-US" sz="1400" dirty="0" err="1">
                <a:solidFill>
                  <a:schemeClr val="bg2"/>
                </a:solidFill>
                <a:latin typeface="+mn-lt"/>
              </a:rPr>
              <a:t>microcomponents</a:t>
            </a:r>
            <a:r>
              <a:rPr lang="en-US" sz="1400" dirty="0">
                <a:solidFill>
                  <a:schemeClr val="bg2"/>
                </a:solidFill>
                <a:latin typeface="+mn-lt"/>
              </a:rPr>
              <a:t>"</a:t>
            </a:r>
          </a:p>
        </p:txBody>
      </p:sp>
      <p:pic>
        <p:nvPicPr>
          <p:cNvPr id="9" name="Picture 8">
            <a:extLst>
              <a:ext uri="{FF2B5EF4-FFF2-40B4-BE49-F238E27FC236}">
                <a16:creationId xmlns:a16="http://schemas.microsoft.com/office/drawing/2014/main" id="{AEEE2CEE-CA63-7C42-89ED-0E43956AAB7D}"/>
              </a:ext>
            </a:extLst>
          </p:cNvPr>
          <p:cNvPicPr>
            <a:picLocks noChangeAspect="1"/>
          </p:cNvPicPr>
          <p:nvPr/>
        </p:nvPicPr>
        <p:blipFill rotWithShape="1">
          <a:blip r:embed="rId4">
            <a:extLst>
              <a:ext uri="{28A0092B-C50C-407E-A947-70E740481C1C}">
                <a14:useLocalDpi xmlns:a14="http://schemas.microsoft.com/office/drawing/2010/main" val="0"/>
              </a:ext>
            </a:extLst>
          </a:blip>
          <a:srcRect l="69084" r="-81827"/>
          <a:stretch/>
        </p:blipFill>
        <p:spPr>
          <a:xfrm>
            <a:off x="608856" y="2390613"/>
            <a:ext cx="3505172" cy="681256"/>
          </a:xfrm>
          <a:prstGeom prst="rect">
            <a:avLst/>
          </a:prstGeom>
        </p:spPr>
      </p:pic>
      <p:pic>
        <p:nvPicPr>
          <p:cNvPr id="15" name="Picture 14">
            <a:extLst>
              <a:ext uri="{FF2B5EF4-FFF2-40B4-BE49-F238E27FC236}">
                <a16:creationId xmlns:a16="http://schemas.microsoft.com/office/drawing/2014/main" id="{82CE45D6-9249-EF42-935D-14FF90D9EB5A}"/>
              </a:ext>
            </a:extLst>
          </p:cNvPr>
          <p:cNvPicPr>
            <a:picLocks noChangeAspect="1"/>
          </p:cNvPicPr>
          <p:nvPr/>
        </p:nvPicPr>
        <p:blipFill rotWithShape="1">
          <a:blip r:embed="rId5">
            <a:extLst>
              <a:ext uri="{28A0092B-C50C-407E-A947-70E740481C1C}">
                <a14:useLocalDpi xmlns:a14="http://schemas.microsoft.com/office/drawing/2010/main" val="0"/>
              </a:ext>
            </a:extLst>
          </a:blip>
          <a:srcRect r="76809"/>
          <a:stretch/>
        </p:blipFill>
        <p:spPr>
          <a:xfrm>
            <a:off x="-122293" y="2992099"/>
            <a:ext cx="731520" cy="871299"/>
          </a:xfrm>
          <a:prstGeom prst="rect">
            <a:avLst/>
          </a:prstGeom>
        </p:spPr>
      </p:pic>
      <p:pic>
        <p:nvPicPr>
          <p:cNvPr id="17" name="Picture 16">
            <a:extLst>
              <a:ext uri="{FF2B5EF4-FFF2-40B4-BE49-F238E27FC236}">
                <a16:creationId xmlns:a16="http://schemas.microsoft.com/office/drawing/2014/main" id="{B8FE6D82-5AFB-0C48-A24E-36A8005D1378}"/>
              </a:ext>
            </a:extLst>
          </p:cNvPr>
          <p:cNvPicPr>
            <a:picLocks noChangeAspect="1"/>
          </p:cNvPicPr>
          <p:nvPr/>
        </p:nvPicPr>
        <p:blipFill rotWithShape="1">
          <a:blip r:embed="rId4">
            <a:extLst>
              <a:ext uri="{28A0092B-C50C-407E-A947-70E740481C1C}">
                <a14:useLocalDpi xmlns:a14="http://schemas.microsoft.com/office/drawing/2010/main" val="0"/>
              </a:ext>
            </a:extLst>
          </a:blip>
          <a:srcRect r="86956"/>
          <a:stretch/>
        </p:blipFill>
        <p:spPr>
          <a:xfrm>
            <a:off x="90993" y="2390613"/>
            <a:ext cx="457200" cy="681256"/>
          </a:xfrm>
          <a:prstGeom prst="rect">
            <a:avLst/>
          </a:prstGeom>
        </p:spPr>
      </p:pic>
      <p:pic>
        <p:nvPicPr>
          <p:cNvPr id="18" name="Picture 17">
            <a:extLst>
              <a:ext uri="{FF2B5EF4-FFF2-40B4-BE49-F238E27FC236}">
                <a16:creationId xmlns:a16="http://schemas.microsoft.com/office/drawing/2014/main" id="{A54EC273-D236-1E46-B026-D6B82A7FC795}"/>
              </a:ext>
            </a:extLst>
          </p:cNvPr>
          <p:cNvPicPr>
            <a:picLocks noChangeAspect="1"/>
          </p:cNvPicPr>
          <p:nvPr/>
        </p:nvPicPr>
        <p:blipFill rotWithShape="1">
          <a:blip r:embed="rId5">
            <a:extLst>
              <a:ext uri="{28A0092B-C50C-407E-A947-70E740481C1C}">
                <a14:useLocalDpi xmlns:a14="http://schemas.microsoft.com/office/drawing/2010/main" val="0"/>
              </a:ext>
            </a:extLst>
          </a:blip>
          <a:srcRect l="64621" r="-64621"/>
          <a:stretch/>
        </p:blipFill>
        <p:spPr>
          <a:xfrm>
            <a:off x="669890" y="2980609"/>
            <a:ext cx="3154323" cy="871299"/>
          </a:xfrm>
          <a:prstGeom prst="rect">
            <a:avLst/>
          </a:prstGeom>
        </p:spPr>
      </p:pic>
      <p:pic>
        <p:nvPicPr>
          <p:cNvPr id="19" name="Picture 18">
            <a:extLst>
              <a:ext uri="{FF2B5EF4-FFF2-40B4-BE49-F238E27FC236}">
                <a16:creationId xmlns:a16="http://schemas.microsoft.com/office/drawing/2014/main" id="{AABD2ACE-8A97-D54F-9ED2-C6C14815C4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359" y="1904485"/>
            <a:ext cx="3651422" cy="2094400"/>
          </a:xfrm>
          <a:prstGeom prst="rect">
            <a:avLst/>
          </a:prstGeom>
        </p:spPr>
      </p:pic>
      <p:sp>
        <p:nvSpPr>
          <p:cNvPr id="21" name="Shape 137">
            <a:extLst>
              <a:ext uri="{FF2B5EF4-FFF2-40B4-BE49-F238E27FC236}">
                <a16:creationId xmlns:a16="http://schemas.microsoft.com/office/drawing/2014/main" id="{BCDB85EA-A3FB-FB47-9350-6CC7F3E70589}"/>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423331934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45533" y="23557"/>
            <a:ext cx="451798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Stuff not in the par file: Noise Parameters!</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2" name="TextBox 11">
            <a:extLst>
              <a:ext uri="{FF2B5EF4-FFF2-40B4-BE49-F238E27FC236}">
                <a16:creationId xmlns:a16="http://schemas.microsoft.com/office/drawing/2014/main" id="{6752EEBA-0B46-4642-8728-29507FB233DB}"/>
              </a:ext>
            </a:extLst>
          </p:cNvPr>
          <p:cNvSpPr txBox="1"/>
          <p:nvPr/>
        </p:nvSpPr>
        <p:spPr>
          <a:xfrm>
            <a:off x="204908" y="882847"/>
            <a:ext cx="4367091"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Lots of info about intrinsic and extrinsic properties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Red noise contributions can constrain EOS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5" name="Picture 4">
            <a:extLst>
              <a:ext uri="{FF2B5EF4-FFF2-40B4-BE49-F238E27FC236}">
                <a16:creationId xmlns:a16="http://schemas.microsoft.com/office/drawing/2014/main" id="{2A5C78CD-EF78-294F-82C5-AB05D372E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553" y="-23557"/>
            <a:ext cx="4390586" cy="5143500"/>
          </a:xfrm>
          <a:prstGeom prst="rect">
            <a:avLst/>
          </a:prstGeom>
        </p:spPr>
      </p:pic>
      <p:pic>
        <p:nvPicPr>
          <p:cNvPr id="8" name="Picture 7">
            <a:extLst>
              <a:ext uri="{FF2B5EF4-FFF2-40B4-BE49-F238E27FC236}">
                <a16:creationId xmlns:a16="http://schemas.microsoft.com/office/drawing/2014/main" id="{80077B9E-CCCF-C246-9874-64729AA9C5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825" y="3170662"/>
            <a:ext cx="3289300" cy="965200"/>
          </a:xfrm>
          <a:prstGeom prst="rect">
            <a:avLst/>
          </a:prstGeom>
        </p:spPr>
      </p:pic>
      <p:sp>
        <p:nvSpPr>
          <p:cNvPr id="15" name="TextBox 14">
            <a:extLst>
              <a:ext uri="{FF2B5EF4-FFF2-40B4-BE49-F238E27FC236}">
                <a16:creationId xmlns:a16="http://schemas.microsoft.com/office/drawing/2014/main" id="{526DF4AC-68DD-8142-837A-ED487CC0465F}"/>
              </a:ext>
            </a:extLst>
          </p:cNvPr>
          <p:cNvSpPr txBox="1"/>
          <p:nvPr/>
        </p:nvSpPr>
        <p:spPr>
          <a:xfrm>
            <a:off x="506221" y="4223979"/>
            <a:ext cx="319690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“The </a:t>
            </a:r>
            <a:r>
              <a:rPr lang="en-US" sz="1400" dirty="0" err="1">
                <a:solidFill>
                  <a:schemeClr val="bg2"/>
                </a:solidFill>
                <a:latin typeface="+mn-lt"/>
              </a:rPr>
              <a:t>NANOGrav</a:t>
            </a:r>
            <a:r>
              <a:rPr lang="en-US" sz="1400" dirty="0">
                <a:solidFill>
                  <a:schemeClr val="bg2"/>
                </a:solidFill>
                <a:latin typeface="+mn-lt"/>
              </a:rPr>
              <a:t> Nine-year Data Set: Excess Noise in Millisecond Pulsar Arrival Times”, 2017, </a:t>
            </a:r>
            <a:r>
              <a:rPr lang="en-US" sz="1400" dirty="0" err="1">
                <a:solidFill>
                  <a:schemeClr val="bg2"/>
                </a:solidFill>
                <a:latin typeface="+mn-lt"/>
              </a:rPr>
              <a:t>ApJ</a:t>
            </a:r>
            <a:r>
              <a:rPr lang="en-US" sz="1400" dirty="0">
                <a:solidFill>
                  <a:schemeClr val="bg2"/>
                </a:solidFill>
                <a:latin typeface="+mn-lt"/>
              </a:rPr>
              <a:t>, 834, 35</a:t>
            </a:r>
          </a:p>
        </p:txBody>
      </p:sp>
      <p:sp>
        <p:nvSpPr>
          <p:cNvPr id="17" name="Shape 137">
            <a:extLst>
              <a:ext uri="{FF2B5EF4-FFF2-40B4-BE49-F238E27FC236}">
                <a16:creationId xmlns:a16="http://schemas.microsoft.com/office/drawing/2014/main" id="{362768DD-BB7D-1547-816C-3C5033815CC4}"/>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43081951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8073" y="153887"/>
            <a:ext cx="3569072" cy="5078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An Example Par File</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5" name="Picture 4">
            <a:extLst>
              <a:ext uri="{FF2B5EF4-FFF2-40B4-BE49-F238E27FC236}">
                <a16:creationId xmlns:a16="http://schemas.microsoft.com/office/drawing/2014/main" id="{3C21859C-BCF6-8E40-BDB9-D6431BB9B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 y="1206783"/>
            <a:ext cx="4092793" cy="1748178"/>
          </a:xfrm>
          <a:prstGeom prst="rect">
            <a:avLst/>
          </a:prstGeom>
        </p:spPr>
      </p:pic>
      <p:pic>
        <p:nvPicPr>
          <p:cNvPr id="11" name="Picture 10">
            <a:extLst>
              <a:ext uri="{FF2B5EF4-FFF2-40B4-BE49-F238E27FC236}">
                <a16:creationId xmlns:a16="http://schemas.microsoft.com/office/drawing/2014/main" id="{3532CA23-5473-3E4B-849E-572586712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 y="1014730"/>
            <a:ext cx="419100" cy="1879600"/>
          </a:xfrm>
          <a:prstGeom prst="rect">
            <a:avLst/>
          </a:prstGeom>
        </p:spPr>
      </p:pic>
      <p:pic>
        <p:nvPicPr>
          <p:cNvPr id="13" name="Picture 12">
            <a:extLst>
              <a:ext uri="{FF2B5EF4-FFF2-40B4-BE49-F238E27FC236}">
                <a16:creationId xmlns:a16="http://schemas.microsoft.com/office/drawing/2014/main" id="{46EF2F4B-A36F-BC45-A687-8E9DE7EF5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392" y="2954961"/>
            <a:ext cx="3763429" cy="286264"/>
          </a:xfrm>
          <a:prstGeom prst="rect">
            <a:avLst/>
          </a:prstGeom>
        </p:spPr>
      </p:pic>
      <p:pic>
        <p:nvPicPr>
          <p:cNvPr id="17" name="Picture 16">
            <a:extLst>
              <a:ext uri="{FF2B5EF4-FFF2-40B4-BE49-F238E27FC236}">
                <a16:creationId xmlns:a16="http://schemas.microsoft.com/office/drawing/2014/main" id="{F9F485BA-55CA-6F48-B723-EBA4E320BA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952" y="815605"/>
            <a:ext cx="3794760" cy="407947"/>
          </a:xfrm>
          <a:prstGeom prst="rect">
            <a:avLst/>
          </a:prstGeom>
        </p:spPr>
      </p:pic>
      <p:pic>
        <p:nvPicPr>
          <p:cNvPr id="19" name="Picture 18">
            <a:extLst>
              <a:ext uri="{FF2B5EF4-FFF2-40B4-BE49-F238E27FC236}">
                <a16:creationId xmlns:a16="http://schemas.microsoft.com/office/drawing/2014/main" id="{DFEB4369-1A8A-8B41-ABF8-936A297D2184}"/>
              </a:ext>
            </a:extLst>
          </p:cNvPr>
          <p:cNvPicPr>
            <a:picLocks noChangeAspect="1"/>
          </p:cNvPicPr>
          <p:nvPr/>
        </p:nvPicPr>
        <p:blipFill rotWithShape="1">
          <a:blip r:embed="rId7">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21" name="Picture 20">
            <a:extLst>
              <a:ext uri="{FF2B5EF4-FFF2-40B4-BE49-F238E27FC236}">
                <a16:creationId xmlns:a16="http://schemas.microsoft.com/office/drawing/2014/main" id="{45D5647F-AB4D-394E-9F96-107B5AC6140D}"/>
              </a:ext>
            </a:extLst>
          </p:cNvPr>
          <p:cNvPicPr>
            <a:picLocks noChangeAspect="1"/>
          </p:cNvPicPr>
          <p:nvPr/>
        </p:nvPicPr>
        <p:blipFill rotWithShape="1">
          <a:blip r:embed="rId7">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23" name="TextBox 22">
            <a:extLst>
              <a:ext uri="{FF2B5EF4-FFF2-40B4-BE49-F238E27FC236}">
                <a16:creationId xmlns:a16="http://schemas.microsoft.com/office/drawing/2014/main" id="{97BE4617-8D5C-724E-A833-7D2DD061F5C2}"/>
              </a:ext>
            </a:extLst>
          </p:cNvPr>
          <p:cNvSpPr txBox="1"/>
          <p:nvPr/>
        </p:nvSpPr>
        <p:spPr>
          <a:xfrm>
            <a:off x="0" y="3572681"/>
            <a:ext cx="461740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chemeClr val="bg2"/>
                </a:solidFill>
                <a:effectLst/>
                <a:uFillTx/>
                <a:latin typeface="Helvetica" pitchFamily="2" charset="0"/>
                <a:ea typeface="+mj-ea"/>
                <a:cs typeface="+mj-cs"/>
                <a:sym typeface="Times New Roman"/>
              </a:rPr>
              <a:t>Best timed pulsar is J1909-3744, observed by all three PTAs.</a:t>
            </a:r>
          </a:p>
        </p:txBody>
      </p:sp>
      <p:sp>
        <p:nvSpPr>
          <p:cNvPr id="24" name="Shape 137">
            <a:extLst>
              <a:ext uri="{FF2B5EF4-FFF2-40B4-BE49-F238E27FC236}">
                <a16:creationId xmlns:a16="http://schemas.microsoft.com/office/drawing/2014/main" id="{04267B99-4321-9244-A6E3-398ADD4F7073}"/>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3472109431"/>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45533" y="23557"/>
            <a:ext cx="451798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Stuff not in the par file: Noise Parameters!</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2" name="TextBox 11">
            <a:extLst>
              <a:ext uri="{FF2B5EF4-FFF2-40B4-BE49-F238E27FC236}">
                <a16:creationId xmlns:a16="http://schemas.microsoft.com/office/drawing/2014/main" id="{6752EEBA-0B46-4642-8728-29507FB233DB}"/>
              </a:ext>
            </a:extLst>
          </p:cNvPr>
          <p:cNvSpPr txBox="1"/>
          <p:nvPr/>
        </p:nvSpPr>
        <p:spPr>
          <a:xfrm>
            <a:off x="204908" y="882847"/>
            <a:ext cx="4367091"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Lots of info about intrinsic and extrinsic properties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5" name="Picture 4">
            <a:extLst>
              <a:ext uri="{FF2B5EF4-FFF2-40B4-BE49-F238E27FC236}">
                <a16:creationId xmlns:a16="http://schemas.microsoft.com/office/drawing/2014/main" id="{2A5C78CD-EF78-294F-82C5-AB05D372E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553" y="-23557"/>
            <a:ext cx="4390586" cy="5143500"/>
          </a:xfrm>
          <a:prstGeom prst="rect">
            <a:avLst/>
          </a:prstGeom>
        </p:spPr>
      </p:pic>
      <p:sp>
        <p:nvSpPr>
          <p:cNvPr id="15" name="TextBox 14">
            <a:extLst>
              <a:ext uri="{FF2B5EF4-FFF2-40B4-BE49-F238E27FC236}">
                <a16:creationId xmlns:a16="http://schemas.microsoft.com/office/drawing/2014/main" id="{526DF4AC-68DD-8142-837A-ED487CC0465F}"/>
              </a:ext>
            </a:extLst>
          </p:cNvPr>
          <p:cNvSpPr txBox="1"/>
          <p:nvPr/>
        </p:nvSpPr>
        <p:spPr>
          <a:xfrm>
            <a:off x="506221" y="4223979"/>
            <a:ext cx="319690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“The </a:t>
            </a:r>
            <a:r>
              <a:rPr lang="en-US" sz="1400" dirty="0" err="1">
                <a:solidFill>
                  <a:schemeClr val="bg2"/>
                </a:solidFill>
                <a:latin typeface="+mn-lt"/>
              </a:rPr>
              <a:t>NANOGrav</a:t>
            </a:r>
            <a:r>
              <a:rPr lang="en-US" sz="1400" dirty="0">
                <a:solidFill>
                  <a:schemeClr val="bg2"/>
                </a:solidFill>
                <a:latin typeface="+mn-lt"/>
              </a:rPr>
              <a:t> Nine-year Data Set: Excess Noise in Millisecond Pulsar Arrival Times”, 2017, </a:t>
            </a:r>
            <a:r>
              <a:rPr lang="en-US" sz="1400" dirty="0" err="1">
                <a:solidFill>
                  <a:schemeClr val="bg2"/>
                </a:solidFill>
                <a:latin typeface="+mn-lt"/>
              </a:rPr>
              <a:t>ApJ</a:t>
            </a:r>
            <a:r>
              <a:rPr lang="en-US" sz="1400" dirty="0">
                <a:solidFill>
                  <a:schemeClr val="bg2"/>
                </a:solidFill>
                <a:latin typeface="+mn-lt"/>
              </a:rPr>
              <a:t>, 834, 35</a:t>
            </a:r>
          </a:p>
        </p:txBody>
      </p:sp>
      <p:sp>
        <p:nvSpPr>
          <p:cNvPr id="17" name="Shape 137">
            <a:extLst>
              <a:ext uri="{FF2B5EF4-FFF2-40B4-BE49-F238E27FC236}">
                <a16:creationId xmlns:a16="http://schemas.microsoft.com/office/drawing/2014/main" id="{362768DD-BB7D-1547-816C-3C5033815CC4}"/>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3486211865"/>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45533" y="23557"/>
            <a:ext cx="451798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Stuff not in the par file: </a:t>
            </a:r>
          </a:p>
          <a:p>
            <a:r>
              <a:rPr lang="en-US" sz="2700" dirty="0">
                <a:solidFill>
                  <a:srgbClr val="0070C0"/>
                </a:solidFill>
              </a:rPr>
              <a:t>Scintillation</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7" name="Shape 137">
            <a:extLst>
              <a:ext uri="{FF2B5EF4-FFF2-40B4-BE49-F238E27FC236}">
                <a16:creationId xmlns:a16="http://schemas.microsoft.com/office/drawing/2014/main" id="{362768DD-BB7D-1547-816C-3C5033815CC4}"/>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pic>
        <p:nvPicPr>
          <p:cNvPr id="4" name="Picture 3">
            <a:extLst>
              <a:ext uri="{FF2B5EF4-FFF2-40B4-BE49-F238E27FC236}">
                <a16:creationId xmlns:a16="http://schemas.microsoft.com/office/drawing/2014/main" id="{CA001407-4962-0A47-B983-F6BF75DF5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50" y="982411"/>
            <a:ext cx="7861300" cy="2641600"/>
          </a:xfrm>
          <a:prstGeom prst="rect">
            <a:avLst/>
          </a:prstGeom>
        </p:spPr>
      </p:pic>
      <p:sp>
        <p:nvSpPr>
          <p:cNvPr id="11" name="TextBox 10">
            <a:extLst>
              <a:ext uri="{FF2B5EF4-FFF2-40B4-BE49-F238E27FC236}">
                <a16:creationId xmlns:a16="http://schemas.microsoft.com/office/drawing/2014/main" id="{EA8B197F-6928-3647-BEAA-5C5F78A79BB8}"/>
              </a:ext>
            </a:extLst>
          </p:cNvPr>
          <p:cNvSpPr txBox="1"/>
          <p:nvPr/>
        </p:nvSpPr>
        <p:spPr>
          <a:xfrm>
            <a:off x="5689576" y="639112"/>
            <a:ext cx="26495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Shapiro-Albert et al. in prep</a:t>
            </a:r>
          </a:p>
        </p:txBody>
      </p:sp>
      <p:sp>
        <p:nvSpPr>
          <p:cNvPr id="14" name="TextBox 13">
            <a:extLst>
              <a:ext uri="{FF2B5EF4-FFF2-40B4-BE49-F238E27FC236}">
                <a16:creationId xmlns:a16="http://schemas.microsoft.com/office/drawing/2014/main" id="{2989E311-D92A-E047-B42F-BF68AB8BA29A}"/>
              </a:ext>
            </a:extLst>
          </p:cNvPr>
          <p:cNvSpPr txBox="1"/>
          <p:nvPr/>
        </p:nvSpPr>
        <p:spPr>
          <a:xfrm>
            <a:off x="41408" y="3350227"/>
            <a:ext cx="5011039" cy="3046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Can measure bandwidth and timescales, which relate to ISM structures and velocities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p:txBody>
      </p:sp>
      <p:pic>
        <p:nvPicPr>
          <p:cNvPr id="10" name="Picture 9">
            <a:extLst>
              <a:ext uri="{FF2B5EF4-FFF2-40B4-BE49-F238E27FC236}">
                <a16:creationId xmlns:a16="http://schemas.microsoft.com/office/drawing/2014/main" id="{3251F79A-54AA-9B40-BF4D-82A009146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548" y="3732221"/>
            <a:ext cx="2413000" cy="914400"/>
          </a:xfrm>
          <a:prstGeom prst="rect">
            <a:avLst/>
          </a:prstGeom>
        </p:spPr>
      </p:pic>
      <p:pic>
        <p:nvPicPr>
          <p:cNvPr id="16" name="Picture 15">
            <a:extLst>
              <a:ext uri="{FF2B5EF4-FFF2-40B4-BE49-F238E27FC236}">
                <a16:creationId xmlns:a16="http://schemas.microsoft.com/office/drawing/2014/main" id="{33B8E394-C613-B947-AABF-B7B88002D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4363" y="3941771"/>
            <a:ext cx="1943100" cy="495300"/>
          </a:xfrm>
          <a:prstGeom prst="rect">
            <a:avLst/>
          </a:prstGeom>
        </p:spPr>
      </p:pic>
    </p:spTree>
    <p:extLst>
      <p:ext uri="{BB962C8B-B14F-4D97-AF65-F5344CB8AC3E}">
        <p14:creationId xmlns:p14="http://schemas.microsoft.com/office/powerpoint/2010/main" val="2740525578"/>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53871" y="153887"/>
            <a:ext cx="4084028" cy="5078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Planetary Ephemerides</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1" name="TextBox 10">
            <a:extLst>
              <a:ext uri="{FF2B5EF4-FFF2-40B4-BE49-F238E27FC236}">
                <a16:creationId xmlns:a16="http://schemas.microsoft.com/office/drawing/2014/main" id="{49426273-B246-AC40-B490-1B11EAE109D9}"/>
              </a:ext>
            </a:extLst>
          </p:cNvPr>
          <p:cNvSpPr txBox="1"/>
          <p:nvPr/>
        </p:nvSpPr>
        <p:spPr>
          <a:xfrm>
            <a:off x="177857" y="815605"/>
            <a:ext cx="408402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Pulsar timing arrays can be used to constrain masses of solar system objects!</a:t>
            </a:r>
          </a:p>
        </p:txBody>
      </p:sp>
      <p:pic>
        <p:nvPicPr>
          <p:cNvPr id="4" name="Picture 3">
            <a:extLst>
              <a:ext uri="{FF2B5EF4-FFF2-40B4-BE49-F238E27FC236}">
                <a16:creationId xmlns:a16="http://schemas.microsoft.com/office/drawing/2014/main" id="{10D3061A-426B-9144-8C30-52DEEB236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804" y="-36802"/>
            <a:ext cx="4641480" cy="5143500"/>
          </a:xfrm>
          <a:prstGeom prst="rect">
            <a:avLst/>
          </a:prstGeom>
        </p:spPr>
      </p:pic>
      <p:sp>
        <p:nvSpPr>
          <p:cNvPr id="5" name="TextBox 4">
            <a:extLst>
              <a:ext uri="{FF2B5EF4-FFF2-40B4-BE49-F238E27FC236}">
                <a16:creationId xmlns:a16="http://schemas.microsoft.com/office/drawing/2014/main" id="{AEB6338A-861A-B241-9E97-1BA4865EE022}"/>
              </a:ext>
            </a:extLst>
          </p:cNvPr>
          <p:cNvSpPr txBox="1"/>
          <p:nvPr/>
        </p:nvSpPr>
        <p:spPr>
          <a:xfrm>
            <a:off x="6297047" y="1415768"/>
            <a:ext cx="2669096"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2"/>
                </a:solidFill>
                <a:latin typeface="+mn-lt"/>
              </a:rPr>
              <a:t>“Studying the solar system with the International Pulsar Timing Array”, </a:t>
            </a:r>
            <a:r>
              <a:rPr lang="en-US" sz="1400" dirty="0" err="1">
                <a:solidFill>
                  <a:schemeClr val="bg2"/>
                </a:solidFill>
                <a:latin typeface="+mn-lt"/>
              </a:rPr>
              <a:t>Cabellero</a:t>
            </a:r>
            <a:r>
              <a:rPr lang="en-US" sz="1400" dirty="0">
                <a:solidFill>
                  <a:schemeClr val="bg2"/>
                </a:solidFill>
                <a:latin typeface="+mn-lt"/>
              </a:rPr>
              <a:t> et al., 2018, MNRAS, 481, 4 </a:t>
            </a: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9" name="Picture 8">
            <a:extLst>
              <a:ext uri="{FF2B5EF4-FFF2-40B4-BE49-F238E27FC236}">
                <a16:creationId xmlns:a16="http://schemas.microsoft.com/office/drawing/2014/main" id="{11F08118-09F6-8B4C-80AC-C2EB23527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73" y="1921394"/>
            <a:ext cx="3271595" cy="3016365"/>
          </a:xfrm>
          <a:prstGeom prst="rect">
            <a:avLst/>
          </a:prstGeom>
        </p:spPr>
      </p:pic>
      <p:sp>
        <p:nvSpPr>
          <p:cNvPr id="13" name="Shape 137">
            <a:extLst>
              <a:ext uri="{FF2B5EF4-FFF2-40B4-BE49-F238E27FC236}">
                <a16:creationId xmlns:a16="http://schemas.microsoft.com/office/drawing/2014/main" id="{7778D382-D8AB-1F45-B416-584419EEA630}"/>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1018813486"/>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348487" y="-53862"/>
            <a:ext cx="2805000"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Space Navigation!</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0" name="Shape 137">
            <a:extLst>
              <a:ext uri="{FF2B5EF4-FFF2-40B4-BE49-F238E27FC236}">
                <a16:creationId xmlns:a16="http://schemas.microsoft.com/office/drawing/2014/main" id="{00BBB7CB-79FD-B54F-9A78-DC1E21DBA11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1" name="TextBox 10">
            <a:extLst>
              <a:ext uri="{FF2B5EF4-FFF2-40B4-BE49-F238E27FC236}">
                <a16:creationId xmlns:a16="http://schemas.microsoft.com/office/drawing/2014/main" id="{49426273-B246-AC40-B490-1B11EAE109D9}"/>
              </a:ext>
            </a:extLst>
          </p:cNvPr>
          <p:cNvSpPr txBox="1"/>
          <p:nvPr/>
        </p:nvSpPr>
        <p:spPr>
          <a:xfrm>
            <a:off x="53871" y="1199303"/>
            <a:ext cx="3955036" cy="3046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mn-lt"/>
              </a:rPr>
              <a:t>SEXTANT can localize spacecraft to 10 miles through pulsar timing!</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mn-lt"/>
            </a:endParaRPr>
          </a:p>
          <a:p>
            <a:r>
              <a:rPr lang="en-US" dirty="0">
                <a:solidFill>
                  <a:schemeClr val="bg2"/>
                </a:solidFill>
                <a:latin typeface="+mn-lt"/>
              </a:rPr>
              <a:t>Observed four MSPs - J0218+4232, B1821-24, J0030+0451, and </a:t>
            </a:r>
          </a:p>
          <a:p>
            <a:r>
              <a:rPr lang="en-US" dirty="0">
                <a:solidFill>
                  <a:schemeClr val="bg2"/>
                </a:solidFill>
                <a:latin typeface="+mn-lt"/>
              </a:rPr>
              <a:t>J0437-4715 - over two days.</a:t>
            </a:r>
          </a:p>
        </p:txBody>
      </p:sp>
      <p:pic>
        <p:nvPicPr>
          <p:cNvPr id="4" name="Picture 3">
            <a:extLst>
              <a:ext uri="{FF2B5EF4-FFF2-40B4-BE49-F238E27FC236}">
                <a16:creationId xmlns:a16="http://schemas.microsoft.com/office/drawing/2014/main" id="{A5F1D39F-1A90-E842-AA15-71131FD4A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906" y="307775"/>
            <a:ext cx="4838700" cy="3225800"/>
          </a:xfrm>
          <a:prstGeom prst="rect">
            <a:avLst/>
          </a:prstGeom>
        </p:spPr>
      </p:pic>
      <p:pic>
        <p:nvPicPr>
          <p:cNvPr id="6" name="Picture 5">
            <a:extLst>
              <a:ext uri="{FF2B5EF4-FFF2-40B4-BE49-F238E27FC236}">
                <a16:creationId xmlns:a16="http://schemas.microsoft.com/office/drawing/2014/main" id="{CAC9D691-E80D-E64D-BD0A-2224CC14A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054" y="3667325"/>
            <a:ext cx="1727200" cy="1168400"/>
          </a:xfrm>
          <a:prstGeom prst="rect">
            <a:avLst/>
          </a:prstGeom>
        </p:spPr>
      </p:pic>
    </p:spTree>
    <p:extLst>
      <p:ext uri="{BB962C8B-B14F-4D97-AF65-F5344CB8AC3E}">
        <p14:creationId xmlns:p14="http://schemas.microsoft.com/office/powerpoint/2010/main" val="317424258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8073" y="-53862"/>
            <a:ext cx="3569072"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Let’s look at the timing parameters…</a:t>
            </a:r>
            <a:endParaRPr sz="2700" dirty="0">
              <a:solidFill>
                <a:srgbClr val="0070C0"/>
              </a:solidFill>
            </a:endParaRPr>
          </a:p>
        </p:txBody>
      </p:sp>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19" name="Picture 18">
            <a:extLst>
              <a:ext uri="{FF2B5EF4-FFF2-40B4-BE49-F238E27FC236}">
                <a16:creationId xmlns:a16="http://schemas.microsoft.com/office/drawing/2014/main" id="{DFEB4369-1A8A-8B41-ABF8-936A297D2184}"/>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21" name="Picture 20">
            <a:extLst>
              <a:ext uri="{FF2B5EF4-FFF2-40B4-BE49-F238E27FC236}">
                <a16:creationId xmlns:a16="http://schemas.microsoft.com/office/drawing/2014/main" id="{45D5647F-AB4D-394E-9F96-107B5AC6140D}"/>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23" name="TextBox 22">
            <a:extLst>
              <a:ext uri="{FF2B5EF4-FFF2-40B4-BE49-F238E27FC236}">
                <a16:creationId xmlns:a16="http://schemas.microsoft.com/office/drawing/2014/main" id="{97BE4617-8D5C-724E-A833-7D2DD061F5C2}"/>
              </a:ext>
            </a:extLst>
          </p:cNvPr>
          <p:cNvSpPr txBox="1"/>
          <p:nvPr/>
        </p:nvSpPr>
        <p:spPr>
          <a:xfrm>
            <a:off x="0" y="1182382"/>
            <a:ext cx="4912647"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chemeClr val="bg2"/>
                </a:solidFill>
                <a:effectLst/>
                <a:uFillTx/>
                <a:latin typeface="Helvetica" pitchFamily="2" charset="0"/>
                <a:ea typeface="+mj-ea"/>
                <a:cs typeface="+mj-cs"/>
                <a:sym typeface="Times New Roman"/>
              </a:rPr>
              <a:t>Caveats: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bg2"/>
              </a:solidFill>
              <a:latin typeface="Helvetica" pitchFamily="2" charset="0"/>
            </a:endParaRPr>
          </a:p>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chemeClr val="bg2"/>
                </a:solidFill>
                <a:effectLst/>
                <a:uFillTx/>
                <a:latin typeface="Helvetica" pitchFamily="2" charset="0"/>
                <a:ea typeface="+mj-ea"/>
                <a:cs typeface="+mj-cs"/>
                <a:sym typeface="Times New Roman"/>
              </a:rPr>
              <a:t>	- MSPs only</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2"/>
                </a:solidFill>
                <a:latin typeface="Helvetica" pitchFamily="2" charset="0"/>
              </a:rPr>
              <a:t>	- non-GW science only</a:t>
            </a:r>
          </a:p>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chemeClr val="bg2"/>
                </a:solidFill>
                <a:effectLst/>
                <a:uFillTx/>
                <a:latin typeface="Helvetica" pitchFamily="2" charset="0"/>
                <a:ea typeface="+mj-ea"/>
                <a:cs typeface="+mj-cs"/>
                <a:sym typeface="Times New Roman"/>
              </a:rPr>
              <a:t>	- necessarily biased 	  	  selection of papers and 	  	  applications</a:t>
            </a:r>
          </a:p>
        </p:txBody>
      </p:sp>
      <p:sp>
        <p:nvSpPr>
          <p:cNvPr id="24" name="Shape 137">
            <a:extLst>
              <a:ext uri="{FF2B5EF4-FFF2-40B4-BE49-F238E27FC236}">
                <a16:creationId xmlns:a16="http://schemas.microsoft.com/office/drawing/2014/main" id="{04267B99-4321-9244-A6E3-398ADD4F7073}"/>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264670353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11" name="Picture 10">
            <a:extLst>
              <a:ext uri="{FF2B5EF4-FFF2-40B4-BE49-F238E27FC236}">
                <a16:creationId xmlns:a16="http://schemas.microsoft.com/office/drawing/2014/main" id="{5A594ADD-65FB-A84F-8EBE-301792706A5B}"/>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12" name="Picture 11">
            <a:extLst>
              <a:ext uri="{FF2B5EF4-FFF2-40B4-BE49-F238E27FC236}">
                <a16:creationId xmlns:a16="http://schemas.microsoft.com/office/drawing/2014/main" id="{6A7BF109-EB66-BB4A-AB8A-806180BBAFC4}"/>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13" name="TextBox 12">
            <a:extLst>
              <a:ext uri="{FF2B5EF4-FFF2-40B4-BE49-F238E27FC236}">
                <a16:creationId xmlns:a16="http://schemas.microsoft.com/office/drawing/2014/main" id="{12A4DD0E-FCDC-1A45-BE28-7F92413AA939}"/>
              </a:ext>
            </a:extLst>
          </p:cNvPr>
          <p:cNvSpPr txBox="1"/>
          <p:nvPr/>
        </p:nvSpPr>
        <p:spPr>
          <a:xfrm>
            <a:off x="4783528" y="1241420"/>
            <a:ext cx="3738282" cy="654424"/>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4" name="TextBox 13">
            <a:extLst>
              <a:ext uri="{FF2B5EF4-FFF2-40B4-BE49-F238E27FC236}">
                <a16:creationId xmlns:a16="http://schemas.microsoft.com/office/drawing/2014/main" id="{63FBB110-9E7A-1C46-A7C1-C0A2C9A275DE}"/>
              </a:ext>
            </a:extLst>
          </p:cNvPr>
          <p:cNvSpPr txBox="1"/>
          <p:nvPr/>
        </p:nvSpPr>
        <p:spPr>
          <a:xfrm>
            <a:off x="4805300" y="2194560"/>
            <a:ext cx="3683248" cy="160020"/>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6" name="Picture 5">
            <a:extLst>
              <a:ext uri="{FF2B5EF4-FFF2-40B4-BE49-F238E27FC236}">
                <a16:creationId xmlns:a16="http://schemas.microsoft.com/office/drawing/2014/main" id="{47B418B4-DDF7-AD44-A8B2-EEEAA82102A2}"/>
              </a:ext>
            </a:extLst>
          </p:cNvPr>
          <p:cNvPicPr>
            <a:picLocks noChangeAspect="1"/>
          </p:cNvPicPr>
          <p:nvPr/>
        </p:nvPicPr>
        <p:blipFill rotWithShape="1">
          <a:blip r:embed="rId4">
            <a:extLst>
              <a:ext uri="{28A0092B-C50C-407E-A947-70E740481C1C}">
                <a14:useLocalDpi xmlns:a14="http://schemas.microsoft.com/office/drawing/2010/main" val="0"/>
              </a:ext>
            </a:extLst>
          </a:blip>
          <a:srcRect l="-4795" r="5191"/>
          <a:stretch/>
        </p:blipFill>
        <p:spPr>
          <a:xfrm>
            <a:off x="905619" y="811365"/>
            <a:ext cx="3200400" cy="4159654"/>
          </a:xfrm>
          <a:prstGeom prst="rect">
            <a:avLst/>
          </a:prstGeom>
        </p:spPr>
      </p:pic>
      <p:sp>
        <p:nvSpPr>
          <p:cNvPr id="15" name="TextBox 14">
            <a:extLst>
              <a:ext uri="{FF2B5EF4-FFF2-40B4-BE49-F238E27FC236}">
                <a16:creationId xmlns:a16="http://schemas.microsoft.com/office/drawing/2014/main" id="{5D994680-6ECB-CB42-AF36-EB5D7B710A1B}"/>
              </a:ext>
            </a:extLst>
          </p:cNvPr>
          <p:cNvSpPr txBox="1"/>
          <p:nvPr/>
        </p:nvSpPr>
        <p:spPr>
          <a:xfrm>
            <a:off x="577893" y="4274820"/>
            <a:ext cx="426024" cy="49149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18" name="Shape 137">
            <a:extLst>
              <a:ext uri="{FF2B5EF4-FFF2-40B4-BE49-F238E27FC236}">
                <a16:creationId xmlns:a16="http://schemas.microsoft.com/office/drawing/2014/main" id="{B67CD13C-8506-334F-B39A-DB615F3AB952}"/>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
        <p:nvSpPr>
          <p:cNvPr id="19" name="Shape 157">
            <a:extLst>
              <a:ext uri="{FF2B5EF4-FFF2-40B4-BE49-F238E27FC236}">
                <a16:creationId xmlns:a16="http://schemas.microsoft.com/office/drawing/2014/main" id="{27DFF6E2-DF3D-8F4F-84CD-0D062E91177B}"/>
              </a:ext>
            </a:extLst>
          </p:cNvPr>
          <p:cNvSpPr/>
          <p:nvPr/>
        </p:nvSpPr>
        <p:spPr>
          <a:xfrm>
            <a:off x="246162" y="139584"/>
            <a:ext cx="4216750" cy="507831"/>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Astrometric Parameters </a:t>
            </a:r>
            <a:endParaRPr sz="2700" dirty="0">
              <a:solidFill>
                <a:srgbClr val="0070C0"/>
              </a:solidFill>
            </a:endParaRPr>
          </a:p>
        </p:txBody>
      </p:sp>
      <p:sp>
        <p:nvSpPr>
          <p:cNvPr id="3" name="TextBox 2">
            <a:extLst>
              <a:ext uri="{FF2B5EF4-FFF2-40B4-BE49-F238E27FC236}">
                <a16:creationId xmlns:a16="http://schemas.microsoft.com/office/drawing/2014/main" id="{DE7EFB79-6D54-2E4F-84D8-BDBDA55742F7}"/>
              </a:ext>
            </a:extLst>
          </p:cNvPr>
          <p:cNvSpPr txBox="1"/>
          <p:nvPr/>
        </p:nvSpPr>
        <p:spPr>
          <a:xfrm>
            <a:off x="165656" y="1526514"/>
            <a:ext cx="9130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2"/>
                </a:solidFill>
                <a:effectLst/>
                <a:uFillTx/>
                <a:latin typeface="+mn-lt"/>
                <a:ea typeface="+mj-ea"/>
                <a:cs typeface="+mj-cs"/>
                <a:sym typeface="Times New Roman"/>
              </a:rPr>
              <a:t>Position</a:t>
            </a:r>
          </a:p>
        </p:txBody>
      </p:sp>
      <p:sp>
        <p:nvSpPr>
          <p:cNvPr id="16" name="TextBox 15">
            <a:extLst>
              <a:ext uri="{FF2B5EF4-FFF2-40B4-BE49-F238E27FC236}">
                <a16:creationId xmlns:a16="http://schemas.microsoft.com/office/drawing/2014/main" id="{F38447FB-241A-014F-B504-DA17B9BBE015}"/>
              </a:ext>
            </a:extLst>
          </p:cNvPr>
          <p:cNvSpPr txBox="1"/>
          <p:nvPr/>
        </p:nvSpPr>
        <p:spPr>
          <a:xfrm>
            <a:off x="200838" y="3320000"/>
            <a:ext cx="95839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2"/>
                </a:solidFill>
                <a:effectLst/>
                <a:uFillTx/>
                <a:latin typeface="+mn-lt"/>
                <a:ea typeface="+mj-ea"/>
                <a:cs typeface="+mj-cs"/>
                <a:sym typeface="Times New Roman"/>
              </a:rPr>
              <a:t>Proper Motion</a:t>
            </a:r>
          </a:p>
        </p:txBody>
      </p:sp>
    </p:spTree>
    <p:extLst>
      <p:ext uri="{BB962C8B-B14F-4D97-AF65-F5344CB8AC3E}">
        <p14:creationId xmlns:p14="http://schemas.microsoft.com/office/powerpoint/2010/main" val="324806272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20" name="Shape 157">
            <a:extLst>
              <a:ext uri="{FF2B5EF4-FFF2-40B4-BE49-F238E27FC236}">
                <a16:creationId xmlns:a16="http://schemas.microsoft.com/office/drawing/2014/main" id="{28A8A6E3-BFE4-6E43-A6D5-F404768C06AE}"/>
              </a:ext>
            </a:extLst>
          </p:cNvPr>
          <p:cNvSpPr/>
          <p:nvPr/>
        </p:nvSpPr>
        <p:spPr>
          <a:xfrm>
            <a:off x="246162" y="17559"/>
            <a:ext cx="4216750"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Astrometric Parameters: Distances</a:t>
            </a:r>
            <a:endParaRPr sz="2700" dirty="0">
              <a:solidFill>
                <a:srgbClr val="0070C0"/>
              </a:solidFill>
            </a:endParaRPr>
          </a:p>
        </p:txBody>
      </p:sp>
      <p:sp>
        <p:nvSpPr>
          <p:cNvPr id="15" name="TextBox 14">
            <a:extLst>
              <a:ext uri="{FF2B5EF4-FFF2-40B4-BE49-F238E27FC236}">
                <a16:creationId xmlns:a16="http://schemas.microsoft.com/office/drawing/2014/main" id="{5E0A128F-BAA3-5B40-B0CC-2FB75C0CFE28}"/>
              </a:ext>
            </a:extLst>
          </p:cNvPr>
          <p:cNvSpPr txBox="1"/>
          <p:nvPr/>
        </p:nvSpPr>
        <p:spPr>
          <a:xfrm>
            <a:off x="337647" y="3164658"/>
            <a:ext cx="412526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a:solidFill>
                  <a:schemeClr val="bg2"/>
                </a:solidFill>
                <a:latin typeface="+mn-lt"/>
              </a:rPr>
              <a:t>Of the 65 IPTA pulsars, 32 have significant parallax measurements</a:t>
            </a:r>
          </a:p>
          <a:p>
            <a:pPr marL="0" marR="0" indent="0" algn="l" defTabSz="914400" rtl="0" fontAlgn="auto" latinLnBrk="0" hangingPunct="0">
              <a:lnSpc>
                <a:spcPct val="100000"/>
              </a:lnSpc>
              <a:spcBef>
                <a:spcPts val="0"/>
              </a:spcBef>
              <a:spcAft>
                <a:spcPts val="0"/>
              </a:spcAft>
              <a:buClrTx/>
              <a:buSzTx/>
              <a:buFontTx/>
              <a:buNone/>
              <a:tabLst/>
            </a:pPr>
            <a:endParaRPr lang="en-US" sz="1800" dirty="0">
              <a:solidFill>
                <a:schemeClr val="bg2"/>
              </a:solidFill>
              <a:latin typeface="+mn-lt"/>
            </a:endParaRPr>
          </a:p>
          <a:p>
            <a:pPr marL="0" marR="0" indent="0" algn="l" defTabSz="914400" rtl="0" fontAlgn="auto" latinLnBrk="0" hangingPunct="0">
              <a:lnSpc>
                <a:spcPct val="100000"/>
              </a:lnSpc>
              <a:spcBef>
                <a:spcPts val="0"/>
              </a:spcBef>
              <a:spcAft>
                <a:spcPts val="0"/>
              </a:spcAft>
              <a:buClrTx/>
              <a:buSzTx/>
              <a:buFontTx/>
              <a:buNone/>
              <a:tabLst/>
            </a:pPr>
            <a:r>
              <a:rPr lang="en-US" sz="1800" dirty="0">
                <a:solidFill>
                  <a:schemeClr val="bg2"/>
                </a:solidFill>
                <a:latin typeface="+mn-lt"/>
              </a:rPr>
              <a:t> </a:t>
            </a:r>
            <a:endParaRPr kumimoji="0" lang="en-US" sz="1800" b="0" i="0" u="none" strike="noStrike" cap="none" spc="0" normalizeH="0" baseline="0" dirty="0">
              <a:ln>
                <a:noFill/>
              </a:ln>
              <a:solidFill>
                <a:schemeClr val="bg2"/>
              </a:solidFill>
              <a:effectLst/>
              <a:uFillTx/>
              <a:latin typeface="+mn-lt"/>
              <a:sym typeface="Times New Roman"/>
            </a:endParaRPr>
          </a:p>
        </p:txBody>
      </p:sp>
      <p:pic>
        <p:nvPicPr>
          <p:cNvPr id="19" name="Picture 18">
            <a:extLst>
              <a:ext uri="{FF2B5EF4-FFF2-40B4-BE49-F238E27FC236}">
                <a16:creationId xmlns:a16="http://schemas.microsoft.com/office/drawing/2014/main" id="{554BD674-60B0-1C47-8BC4-AD8282162C95}"/>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21" name="Picture 20">
            <a:extLst>
              <a:ext uri="{FF2B5EF4-FFF2-40B4-BE49-F238E27FC236}">
                <a16:creationId xmlns:a16="http://schemas.microsoft.com/office/drawing/2014/main" id="{AA7212E5-A818-034E-80AB-F6021A490F03}"/>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22" name="TextBox 21">
            <a:extLst>
              <a:ext uri="{FF2B5EF4-FFF2-40B4-BE49-F238E27FC236}">
                <a16:creationId xmlns:a16="http://schemas.microsoft.com/office/drawing/2014/main" id="{034E8B73-6264-1744-A15F-3090CE6C3D2E}"/>
              </a:ext>
            </a:extLst>
          </p:cNvPr>
          <p:cNvSpPr txBox="1"/>
          <p:nvPr/>
        </p:nvSpPr>
        <p:spPr>
          <a:xfrm>
            <a:off x="4805300" y="2194560"/>
            <a:ext cx="3683248" cy="160020"/>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pic>
        <p:nvPicPr>
          <p:cNvPr id="11" name="Picture 10">
            <a:extLst>
              <a:ext uri="{FF2B5EF4-FFF2-40B4-BE49-F238E27FC236}">
                <a16:creationId xmlns:a16="http://schemas.microsoft.com/office/drawing/2014/main" id="{0027D1CE-59AE-0749-A946-1561881A8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565" y="958448"/>
            <a:ext cx="4213301" cy="1755542"/>
          </a:xfrm>
          <a:prstGeom prst="rect">
            <a:avLst/>
          </a:prstGeom>
        </p:spPr>
      </p:pic>
      <p:sp>
        <p:nvSpPr>
          <p:cNvPr id="23" name="Shape 137">
            <a:extLst>
              <a:ext uri="{FF2B5EF4-FFF2-40B4-BE49-F238E27FC236}">
                <a16:creationId xmlns:a16="http://schemas.microsoft.com/office/drawing/2014/main" id="{BAC905F0-D317-CB48-B43F-D1732EA36FC2}"/>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273807436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3300"/>
                </a:solidFill>
                <a:effectLst/>
                <a:uLnTx/>
                <a:uFillTx/>
                <a:latin typeface="Helvetica"/>
                <a:ea typeface="+mn-ea"/>
                <a:cs typeface="Times New Roman"/>
                <a:sym typeface="Times New Roman"/>
              </a:rPr>
              <a:t>   </a:t>
            </a:r>
            <a:endParaRPr kumimoji="0" lang="en-US" sz="2400" b="0" i="0" u="none" strike="noStrike" kern="0" cap="none" spc="0" normalizeH="0" baseline="0" noProof="0" dirty="0">
              <a:ln>
                <a:noFill/>
              </a:ln>
              <a:solidFill>
                <a:srgbClr val="003300"/>
              </a:solidFill>
              <a:effectLst/>
              <a:uLnTx/>
              <a:uFillTx/>
              <a:latin typeface="Times New Roman"/>
              <a:ea typeface="+mj-ea"/>
              <a:cs typeface="Times New Roman"/>
              <a:sym typeface="Times New Roman"/>
            </a:endParaRPr>
          </a:p>
        </p:txBody>
      </p:sp>
      <p:sp>
        <p:nvSpPr>
          <p:cNvPr id="20" name="Shape 157">
            <a:extLst>
              <a:ext uri="{FF2B5EF4-FFF2-40B4-BE49-F238E27FC236}">
                <a16:creationId xmlns:a16="http://schemas.microsoft.com/office/drawing/2014/main" id="{28A8A6E3-BFE4-6E43-A6D5-F404768C06AE}"/>
              </a:ext>
            </a:extLst>
          </p:cNvPr>
          <p:cNvSpPr/>
          <p:nvPr/>
        </p:nvSpPr>
        <p:spPr>
          <a:xfrm>
            <a:off x="246162" y="17559"/>
            <a:ext cx="4216750"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srgbClr val="0070C0"/>
                </a:solidFill>
                <a:effectLst/>
                <a:uLnTx/>
                <a:uFillTx/>
                <a:latin typeface="Helvetica"/>
                <a:sym typeface="Helvetica"/>
              </a:rPr>
              <a:t>Astrometric Parameters: Distances</a:t>
            </a:r>
            <a:endParaRPr kumimoji="0" sz="2700" b="1" i="0" u="none" strike="noStrike" kern="0" cap="none" spc="0" normalizeH="0" baseline="0" noProof="0" dirty="0">
              <a:ln>
                <a:noFill/>
              </a:ln>
              <a:solidFill>
                <a:srgbClr val="0070C0"/>
              </a:solidFill>
              <a:effectLst/>
              <a:uLnTx/>
              <a:uFillTx/>
              <a:latin typeface="Helvetica"/>
              <a:sym typeface="Helvetica"/>
            </a:endParaRPr>
          </a:p>
        </p:txBody>
      </p:sp>
      <p:sp>
        <p:nvSpPr>
          <p:cNvPr id="15" name="TextBox 14">
            <a:extLst>
              <a:ext uri="{FF2B5EF4-FFF2-40B4-BE49-F238E27FC236}">
                <a16:creationId xmlns:a16="http://schemas.microsoft.com/office/drawing/2014/main" id="{5E0A128F-BAA3-5B40-B0CC-2FB75C0CFE28}"/>
              </a:ext>
            </a:extLst>
          </p:cNvPr>
          <p:cNvSpPr txBox="1"/>
          <p:nvPr/>
        </p:nvSpPr>
        <p:spPr>
          <a:xfrm>
            <a:off x="337647" y="3164658"/>
            <a:ext cx="4046263"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35353"/>
                </a:solidFill>
                <a:effectLst/>
                <a:uLnTx/>
                <a:uFillTx/>
                <a:latin typeface="Helvetica"/>
                <a:cs typeface="Times New Roman"/>
                <a:sym typeface="Times New Roman"/>
              </a:rPr>
              <a:t>Necessary for pulsar population studies, interpretation of luminosities and spectra from multi-wavelength observations, velocity measurements, GR effects, etc.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35353"/>
                </a:solidFill>
                <a:effectLst/>
                <a:uLnTx/>
                <a:uFillTx/>
                <a:latin typeface="Helvetica"/>
                <a:cs typeface="Times New Roman"/>
                <a:sym typeface="Times New Roman"/>
              </a:rPr>
              <a:t> </a:t>
            </a:r>
          </a:p>
        </p:txBody>
      </p:sp>
      <p:pic>
        <p:nvPicPr>
          <p:cNvPr id="19" name="Picture 18">
            <a:extLst>
              <a:ext uri="{FF2B5EF4-FFF2-40B4-BE49-F238E27FC236}">
                <a16:creationId xmlns:a16="http://schemas.microsoft.com/office/drawing/2014/main" id="{554BD674-60B0-1C47-8BC4-AD8282162C95}"/>
              </a:ext>
            </a:extLst>
          </p:cNvPr>
          <p:cNvPicPr>
            <a:picLocks noChangeAspect="1"/>
          </p:cNvPicPr>
          <p:nvPr/>
        </p:nvPicPr>
        <p:blipFill rotWithShape="1">
          <a:blip r:embed="rId3">
            <a:extLst>
              <a:ext uri="{28A0092B-C50C-407E-A947-70E740481C1C}">
                <a14:useLocalDpi xmlns:a14="http://schemas.microsoft.com/office/drawing/2010/main" val="0"/>
              </a:ext>
            </a:extLst>
          </a:blip>
          <a:srcRect r="69820"/>
          <a:stretch/>
        </p:blipFill>
        <p:spPr>
          <a:xfrm>
            <a:off x="4681089" y="-80010"/>
            <a:ext cx="2377440" cy="5223510"/>
          </a:xfrm>
          <a:prstGeom prst="rect">
            <a:avLst/>
          </a:prstGeom>
        </p:spPr>
      </p:pic>
      <p:pic>
        <p:nvPicPr>
          <p:cNvPr id="21" name="Picture 20">
            <a:extLst>
              <a:ext uri="{FF2B5EF4-FFF2-40B4-BE49-F238E27FC236}">
                <a16:creationId xmlns:a16="http://schemas.microsoft.com/office/drawing/2014/main" id="{AA7212E5-A818-034E-80AB-F6021A490F03}"/>
              </a:ext>
            </a:extLst>
          </p:cNvPr>
          <p:cNvPicPr>
            <a:picLocks noChangeAspect="1"/>
          </p:cNvPicPr>
          <p:nvPr/>
        </p:nvPicPr>
        <p:blipFill rotWithShape="1">
          <a:blip r:embed="rId3">
            <a:extLst>
              <a:ext uri="{28A0092B-C50C-407E-A947-70E740481C1C}">
                <a14:useLocalDpi xmlns:a14="http://schemas.microsoft.com/office/drawing/2010/main" val="0"/>
              </a:ext>
            </a:extLst>
          </a:blip>
          <a:srcRect l="63955" r="17440"/>
          <a:stretch/>
        </p:blipFill>
        <p:spPr>
          <a:xfrm>
            <a:off x="6998118" y="-82296"/>
            <a:ext cx="1485148" cy="5221224"/>
          </a:xfrm>
          <a:prstGeom prst="rect">
            <a:avLst/>
          </a:prstGeom>
        </p:spPr>
      </p:pic>
      <p:sp>
        <p:nvSpPr>
          <p:cNvPr id="22" name="TextBox 21">
            <a:extLst>
              <a:ext uri="{FF2B5EF4-FFF2-40B4-BE49-F238E27FC236}">
                <a16:creationId xmlns:a16="http://schemas.microsoft.com/office/drawing/2014/main" id="{034E8B73-6264-1744-A15F-3090CE6C3D2E}"/>
              </a:ext>
            </a:extLst>
          </p:cNvPr>
          <p:cNvSpPr txBox="1"/>
          <p:nvPr/>
        </p:nvSpPr>
        <p:spPr>
          <a:xfrm>
            <a:off x="4805300" y="2194560"/>
            <a:ext cx="3683248" cy="160020"/>
          </a:xfrm>
          <a:prstGeom prst="rect">
            <a:avLst/>
          </a:prstGeom>
          <a:solidFill>
            <a:schemeClr val="accent3">
              <a:alpha val="46000"/>
            </a:schemeClr>
          </a:solid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3300"/>
              </a:solidFill>
              <a:effectLst/>
              <a:uLnTx/>
              <a:uFillTx/>
              <a:latin typeface="Times New Roman"/>
              <a:ea typeface="+mj-ea"/>
              <a:cs typeface="Times New Roman"/>
              <a:sym typeface="Times New Roman"/>
            </a:endParaRPr>
          </a:p>
        </p:txBody>
      </p:sp>
      <p:pic>
        <p:nvPicPr>
          <p:cNvPr id="11" name="Picture 10">
            <a:extLst>
              <a:ext uri="{FF2B5EF4-FFF2-40B4-BE49-F238E27FC236}">
                <a16:creationId xmlns:a16="http://schemas.microsoft.com/office/drawing/2014/main" id="{0027D1CE-59AE-0749-A946-1561881A8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565" y="958448"/>
            <a:ext cx="4213301" cy="1755542"/>
          </a:xfrm>
          <a:prstGeom prst="rect">
            <a:avLst/>
          </a:prstGeom>
        </p:spPr>
      </p:pic>
      <p:sp>
        <p:nvSpPr>
          <p:cNvPr id="12" name="Shape 137">
            <a:extLst>
              <a:ext uri="{FF2B5EF4-FFF2-40B4-BE49-F238E27FC236}">
                <a16:creationId xmlns:a16="http://schemas.microsoft.com/office/drawing/2014/main" id="{140EFDFC-E14C-6240-9158-F6CB10BAC53A}"/>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1781071559"/>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68CA6-7C9C-EB4E-8BAF-7AF409420833}"/>
              </a:ext>
            </a:extLst>
          </p:cNvPr>
          <p:cNvSpPr txBox="1"/>
          <p:nvPr/>
        </p:nvSpPr>
        <p:spPr>
          <a:xfrm>
            <a:off x="3032782" y="0"/>
            <a:ext cx="24141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400" dirty="0">
                <a:latin typeface="+mn-ea"/>
                <a:ea typeface="+mn-ea"/>
              </a:rPr>
              <a:t>   </a:t>
            </a:r>
            <a:endParaRPr kumimoji="0" lang="en-US" sz="2400" b="0" i="0" u="none" strike="noStrike" cap="none" spc="0" normalizeH="0" baseline="0" dirty="0">
              <a:ln>
                <a:noFill/>
              </a:ln>
              <a:solidFill>
                <a:schemeClr val="accent2"/>
              </a:solidFill>
              <a:effectLst/>
              <a:uFillTx/>
              <a:latin typeface="+mj-lt"/>
              <a:ea typeface="+mj-ea"/>
              <a:cs typeface="+mj-cs"/>
              <a:sym typeface="Times New Roman"/>
            </a:endParaRPr>
          </a:p>
        </p:txBody>
      </p:sp>
      <p:sp>
        <p:nvSpPr>
          <p:cNvPr id="4" name="TextBox 3">
            <a:extLst>
              <a:ext uri="{FF2B5EF4-FFF2-40B4-BE49-F238E27FC236}">
                <a16:creationId xmlns:a16="http://schemas.microsoft.com/office/drawing/2014/main" id="{2B6CBDF6-3BB4-044C-8E2B-044DA1A360F6}"/>
              </a:ext>
            </a:extLst>
          </p:cNvPr>
          <p:cNvSpPr txBox="1"/>
          <p:nvPr/>
        </p:nvSpPr>
        <p:spPr>
          <a:xfrm>
            <a:off x="25460" y="889766"/>
            <a:ext cx="4717992"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u="none" strike="noStrike" cap="none" spc="0" normalizeH="0" dirty="0">
                <a:ln>
                  <a:noFill/>
                </a:ln>
                <a:solidFill>
                  <a:schemeClr val="bg2"/>
                </a:solidFill>
                <a:effectLst/>
                <a:uFillTx/>
                <a:latin typeface="+mn-lt"/>
                <a:ea typeface="+mj-ea"/>
                <a:cs typeface="+mj-cs"/>
                <a:sym typeface="Times New Roman"/>
              </a:rPr>
              <a:t>Better electron density models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1" u="none" strike="noStrike" cap="none" spc="0" normalizeH="0" dirty="0">
              <a:ln>
                <a:noFill/>
              </a:ln>
              <a:solidFill>
                <a:schemeClr val="bg2"/>
              </a:solidFill>
              <a:effectLst/>
              <a:uFillTx/>
              <a:latin typeface="+mn-lt"/>
              <a:ea typeface="+mj-ea"/>
              <a:cs typeface="+mj-cs"/>
              <a:sym typeface="Times New Roman"/>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u="none" strike="noStrike" cap="none" spc="0" normalizeH="0" dirty="0">
              <a:ln>
                <a:noFill/>
              </a:ln>
              <a:solidFill>
                <a:schemeClr val="bg2"/>
              </a:solidFill>
              <a:effectLst/>
              <a:uFillTx/>
              <a:latin typeface="+mn-lt"/>
              <a:ea typeface="+mj-ea"/>
              <a:cs typeface="+mj-cs"/>
              <a:sym typeface="Times New Roman"/>
            </a:endParaRPr>
          </a:p>
        </p:txBody>
      </p:sp>
      <p:sp>
        <p:nvSpPr>
          <p:cNvPr id="20" name="Shape 157">
            <a:extLst>
              <a:ext uri="{FF2B5EF4-FFF2-40B4-BE49-F238E27FC236}">
                <a16:creationId xmlns:a16="http://schemas.microsoft.com/office/drawing/2014/main" id="{28A8A6E3-BFE4-6E43-A6D5-F404768C06AE}"/>
              </a:ext>
            </a:extLst>
          </p:cNvPr>
          <p:cNvSpPr/>
          <p:nvPr/>
        </p:nvSpPr>
        <p:spPr>
          <a:xfrm>
            <a:off x="246162" y="17559"/>
            <a:ext cx="4216750" cy="923330"/>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nchor="ctr">
            <a:spAutoFit/>
          </a:bodyPr>
          <a:lstStyle>
            <a:lvl1pPr algn="ctr">
              <a:defRPr sz="3600" b="1">
                <a:solidFill>
                  <a:srgbClr val="000000"/>
                </a:solidFill>
                <a:latin typeface="+mn-lt"/>
                <a:ea typeface="+mn-ea"/>
                <a:cs typeface="+mn-cs"/>
                <a:sym typeface="Helvetica"/>
              </a:defRPr>
            </a:lvl1pPr>
          </a:lstStyle>
          <a:p>
            <a:r>
              <a:rPr lang="en-US" sz="2700" dirty="0">
                <a:solidFill>
                  <a:srgbClr val="0070C0"/>
                </a:solidFill>
              </a:rPr>
              <a:t>Astrometric Parameters: Distances</a:t>
            </a:r>
            <a:endParaRPr sz="2700" dirty="0">
              <a:solidFill>
                <a:srgbClr val="0070C0"/>
              </a:solidFill>
            </a:endParaRPr>
          </a:p>
        </p:txBody>
      </p:sp>
      <p:pic>
        <p:nvPicPr>
          <p:cNvPr id="5" name="Picture 4">
            <a:extLst>
              <a:ext uri="{FF2B5EF4-FFF2-40B4-BE49-F238E27FC236}">
                <a16:creationId xmlns:a16="http://schemas.microsoft.com/office/drawing/2014/main" id="{E124BEAC-576F-8A4E-9F5A-0C60A7983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30" y="1397596"/>
            <a:ext cx="5798372" cy="4480560"/>
          </a:xfrm>
          <a:prstGeom prst="rect">
            <a:avLst/>
          </a:prstGeom>
        </p:spPr>
      </p:pic>
      <p:pic>
        <p:nvPicPr>
          <p:cNvPr id="7" name="Picture 6">
            <a:extLst>
              <a:ext uri="{FF2B5EF4-FFF2-40B4-BE49-F238E27FC236}">
                <a16:creationId xmlns:a16="http://schemas.microsoft.com/office/drawing/2014/main" id="{4545267D-7E38-3A44-827B-769673932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692" y="28382"/>
            <a:ext cx="3393211" cy="3393211"/>
          </a:xfrm>
          <a:prstGeom prst="rect">
            <a:avLst/>
          </a:prstGeom>
        </p:spPr>
      </p:pic>
      <p:sp>
        <p:nvSpPr>
          <p:cNvPr id="8" name="TextBox 7">
            <a:extLst>
              <a:ext uri="{FF2B5EF4-FFF2-40B4-BE49-F238E27FC236}">
                <a16:creationId xmlns:a16="http://schemas.microsoft.com/office/drawing/2014/main" id="{DAB168CA-5AA9-C549-8550-FE703EC8191C}"/>
              </a:ext>
            </a:extLst>
          </p:cNvPr>
          <p:cNvSpPr txBox="1"/>
          <p:nvPr/>
        </p:nvSpPr>
        <p:spPr>
          <a:xfrm>
            <a:off x="6109102" y="3506602"/>
            <a:ext cx="16183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a:solidFill>
                  <a:schemeClr val="bg2"/>
                </a:solidFill>
                <a:latin typeface="+mn-lt"/>
              </a:rPr>
              <a:t>NE2001 Model</a:t>
            </a:r>
            <a:endParaRPr kumimoji="0" lang="en-US" sz="1800" b="0" i="0" u="none" strike="noStrike" cap="none" spc="0" normalizeH="0" baseline="0" dirty="0">
              <a:ln>
                <a:noFill/>
              </a:ln>
              <a:solidFill>
                <a:schemeClr val="bg2"/>
              </a:solidFill>
              <a:effectLst/>
              <a:uFillTx/>
              <a:latin typeface="+mn-lt"/>
              <a:sym typeface="Times New Roman"/>
            </a:endParaRPr>
          </a:p>
        </p:txBody>
      </p:sp>
      <p:sp>
        <p:nvSpPr>
          <p:cNvPr id="15" name="TextBox 14">
            <a:extLst>
              <a:ext uri="{FF2B5EF4-FFF2-40B4-BE49-F238E27FC236}">
                <a16:creationId xmlns:a16="http://schemas.microsoft.com/office/drawing/2014/main" id="{5E0A128F-BAA3-5B40-B0CC-2FB75C0CFE28}"/>
              </a:ext>
            </a:extLst>
          </p:cNvPr>
          <p:cNvSpPr txBox="1"/>
          <p:nvPr/>
        </p:nvSpPr>
        <p:spPr>
          <a:xfrm>
            <a:off x="1668627" y="1338215"/>
            <a:ext cx="160556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a:solidFill>
                  <a:schemeClr val="bg2"/>
                </a:solidFill>
                <a:latin typeface="+mn-lt"/>
              </a:rPr>
              <a:t>YWM16 Model</a:t>
            </a:r>
            <a:endParaRPr kumimoji="0" lang="en-US" sz="1800" b="0" i="0" u="none" strike="noStrike" cap="none" spc="0" normalizeH="0" baseline="0" dirty="0">
              <a:ln>
                <a:noFill/>
              </a:ln>
              <a:solidFill>
                <a:schemeClr val="bg2"/>
              </a:solidFill>
              <a:effectLst/>
              <a:uFillTx/>
              <a:latin typeface="+mn-lt"/>
              <a:sym typeface="Times New Roman"/>
            </a:endParaRPr>
          </a:p>
        </p:txBody>
      </p:sp>
      <p:sp>
        <p:nvSpPr>
          <p:cNvPr id="17" name="TextBox 16">
            <a:extLst>
              <a:ext uri="{FF2B5EF4-FFF2-40B4-BE49-F238E27FC236}">
                <a16:creationId xmlns:a16="http://schemas.microsoft.com/office/drawing/2014/main" id="{5032785C-E8CA-5045-A2F7-299E719A596A}"/>
              </a:ext>
            </a:extLst>
          </p:cNvPr>
          <p:cNvSpPr txBox="1"/>
          <p:nvPr/>
        </p:nvSpPr>
        <p:spPr>
          <a:xfrm>
            <a:off x="4906618" y="3827854"/>
            <a:ext cx="402335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a:solidFill>
                  <a:schemeClr val="bg2"/>
                </a:solidFill>
                <a:latin typeface="+mn-lt"/>
              </a:rPr>
              <a:t>Can use these models to “bootstrap” distances to pulses w/o parallax measurements. Pulsar distances and DMs are necessary for calibration.</a:t>
            </a:r>
            <a:endParaRPr kumimoji="0" lang="en-US" sz="1800" b="0" i="0" u="none" strike="noStrike" cap="none" spc="0" normalizeH="0" baseline="0" dirty="0">
              <a:ln>
                <a:noFill/>
              </a:ln>
              <a:solidFill>
                <a:schemeClr val="bg2"/>
              </a:solidFill>
              <a:effectLst/>
              <a:uFillTx/>
              <a:latin typeface="+mn-lt"/>
              <a:sym typeface="Times New Roman"/>
            </a:endParaRPr>
          </a:p>
        </p:txBody>
      </p:sp>
      <p:sp>
        <p:nvSpPr>
          <p:cNvPr id="11" name="Shape 137">
            <a:extLst>
              <a:ext uri="{FF2B5EF4-FFF2-40B4-BE49-F238E27FC236}">
                <a16:creationId xmlns:a16="http://schemas.microsoft.com/office/drawing/2014/main" id="{9A9994DE-05C1-3442-9F1C-E524262630BB}"/>
              </a:ext>
            </a:extLst>
          </p:cNvPr>
          <p:cNvSpPr/>
          <p:nvPr/>
        </p:nvSpPr>
        <p:spPr>
          <a:xfrm>
            <a:off x="0" y="4937759"/>
            <a:ext cx="9144000" cy="253916"/>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lvl1pPr>
              <a:defRPr sz="1400">
                <a:solidFill>
                  <a:srgbClr val="0073BF"/>
                </a:solidFill>
                <a:latin typeface="+mn-lt"/>
                <a:ea typeface="+mn-ea"/>
                <a:cs typeface="+mn-cs"/>
                <a:sym typeface="Helvetica"/>
              </a:defRPr>
            </a:lvl1pPr>
          </a:lstStyle>
          <a:p>
            <a:r>
              <a:rPr lang="en-US" sz="1050" dirty="0"/>
              <a:t>IPTA  Student Workshop							                         June 14 2019</a:t>
            </a:r>
            <a:endParaRPr sz="1050" dirty="0"/>
          </a:p>
        </p:txBody>
      </p:sp>
    </p:spTree>
    <p:extLst>
      <p:ext uri="{BB962C8B-B14F-4D97-AF65-F5344CB8AC3E}">
        <p14:creationId xmlns:p14="http://schemas.microsoft.com/office/powerpoint/2010/main" val="1552989889"/>
      </p:ext>
    </p:extLst>
  </p:cSld>
  <p:clrMapOvr>
    <a:masterClrMapping/>
  </p:clrMapOvr>
  <p:transition spd="slow"/>
</p:sld>
</file>

<file path=ppt/theme/theme1.xml><?xml version="1.0" encoding="utf-8"?>
<a:theme xmlns:a="http://schemas.openxmlformats.org/drawingml/2006/main" name="blank">
  <a:themeElements>
    <a:clrScheme name="blank">
      <a:dk1>
        <a:srgbClr val="003300"/>
      </a:dk1>
      <a:lt1>
        <a:srgbClr val="FFFFFF"/>
      </a:lt1>
      <a:dk2>
        <a:srgbClr val="A7A7A7"/>
      </a:dk2>
      <a:lt2>
        <a:srgbClr val="535353"/>
      </a:lt2>
      <a:accent1>
        <a:srgbClr val="FF9900"/>
      </a:accent1>
      <a:accent2>
        <a:srgbClr val="003300"/>
      </a:accent2>
      <a:accent3>
        <a:srgbClr val="AACAFF"/>
      </a:accent3>
      <a:accent4>
        <a:srgbClr val="002A00"/>
      </a:accent4>
      <a:accent5>
        <a:srgbClr val="FFCAAA"/>
      </a:accent5>
      <a:accent6>
        <a:srgbClr val="002D00"/>
      </a:accent6>
      <a:hlink>
        <a:srgbClr val="0000FF"/>
      </a:hlink>
      <a:folHlink>
        <a:srgbClr val="FF00FF"/>
      </a:folHlink>
    </a:clrScheme>
    <a:fontScheme name="blank">
      <a:majorFont>
        <a:latin typeface="Times New Roman"/>
        <a:ea typeface="Times New Roman"/>
        <a:cs typeface="Times New Roman"/>
      </a:majorFont>
      <a:minorFont>
        <a:latin typeface="Helvetica"/>
        <a:ea typeface="Helvetica"/>
        <a:cs typeface="Helvetica"/>
      </a:minorFont>
    </a:fontScheme>
    <a:fmtScheme name="blan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9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nk">
  <a:themeElements>
    <a:clrScheme name="blank">
      <a:dk1>
        <a:srgbClr val="000000"/>
      </a:dk1>
      <a:lt1>
        <a:srgbClr val="FFFFFF"/>
      </a:lt1>
      <a:dk2>
        <a:srgbClr val="A7A7A7"/>
      </a:dk2>
      <a:lt2>
        <a:srgbClr val="535353"/>
      </a:lt2>
      <a:accent1>
        <a:srgbClr val="FF9900"/>
      </a:accent1>
      <a:accent2>
        <a:srgbClr val="003300"/>
      </a:accent2>
      <a:accent3>
        <a:srgbClr val="AACAFF"/>
      </a:accent3>
      <a:accent4>
        <a:srgbClr val="002A00"/>
      </a:accent4>
      <a:accent5>
        <a:srgbClr val="FFCAAA"/>
      </a:accent5>
      <a:accent6>
        <a:srgbClr val="002D00"/>
      </a:accent6>
      <a:hlink>
        <a:srgbClr val="0000FF"/>
      </a:hlink>
      <a:folHlink>
        <a:srgbClr val="FF00FF"/>
      </a:folHlink>
    </a:clrScheme>
    <a:fontScheme name="blank">
      <a:majorFont>
        <a:latin typeface="Times New Roman"/>
        <a:ea typeface="Times New Roman"/>
        <a:cs typeface="Times New Roman"/>
      </a:majorFont>
      <a:minorFont>
        <a:latin typeface="Helvetica"/>
        <a:ea typeface="Helvetica"/>
        <a:cs typeface="Helvetica"/>
      </a:minorFont>
    </a:fontScheme>
    <a:fmtScheme name="blan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9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2"/>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25122</TotalTime>
  <Words>1881</Words>
  <Application>Microsoft Macintosh PowerPoint</Application>
  <PresentationFormat>On-screen Show (16:9)</PresentationFormat>
  <Paragraphs>343</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Helvetica</vt:lpstr>
      <vt:lpstr>Helvetica Neue</vt:lpstr>
      <vt:lpstr>Times New Roman</vt:lpstr>
      <vt:lpstr>blank</vt:lpstr>
      <vt:lpstr>Other Science with Pulsar Timing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Pulsar Timing Arrays: Building a Low-Frequency Gravitational Wave Detector   Maura McLaughlin West Virginia University </dc:title>
  <dc:subject/>
  <dc:creator/>
  <cp:keywords/>
  <dc:description/>
  <cp:lastModifiedBy>Maura McLaughlin</cp:lastModifiedBy>
  <cp:revision>121</cp:revision>
  <cp:lastPrinted>2018-04-13T04:04:29Z</cp:lastPrinted>
  <dcterms:modified xsi:type="dcterms:W3CDTF">2019-06-14T03:24:42Z</dcterms:modified>
  <cp:category/>
</cp:coreProperties>
</file>